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3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0160000" cy="7620000"/>
  <p:notesSz cx="7620000" cy="10160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5pPr>
    <a:lvl6pPr marL="22860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6pPr>
    <a:lvl7pPr marL="27432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7pPr>
    <a:lvl8pPr marL="32004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8pPr>
    <a:lvl9pPr marL="36576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1042" y="-86"/>
      </p:cViewPr>
      <p:guideLst>
        <p:guide orient="horz" pos="2400"/>
        <p:guide pos="320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hape 2"/>
          <p:cNvSpPr>
            <a:spLocks noGrp="1" noRot="1"/>
          </p:cNvSpPr>
          <p:nvPr>
            <p:ph type="sldImg" idx="2"/>
          </p:nvPr>
        </p:nvSpPr>
        <p:spPr bwMode="auto">
          <a:xfrm>
            <a:off x="1270000" y="762000"/>
            <a:ext cx="5080000" cy="3810000"/>
          </a:xfrm>
          <a:custGeom>
            <a:avLst/>
            <a:gdLst>
              <a:gd name="T0" fmla="*/ 0 w 120000"/>
              <a:gd name="T1" fmla="*/ 0 h 120000"/>
              <a:gd name="T2" fmla="*/ 120000 w 120000"/>
              <a:gd name="T3" fmla="*/ 0 h 120000"/>
              <a:gd name="T4" fmla="*/ 120000 w 120000"/>
              <a:gd name="T5" fmla="*/ 120000 h 120000"/>
              <a:gd name="T6" fmla="*/ 0 w 120000"/>
              <a:gd name="T7" fmla="*/ 120000 h 120000"/>
              <a:gd name="T8" fmla="*/ 0 60000 65536"/>
              <a:gd name="T9" fmla="*/ 0 60000 65536"/>
              <a:gd name="T10" fmla="*/ 0 60000 65536"/>
              <a:gd name="T11" fmla="*/ 0 60000 65536"/>
              <a:gd name="T12" fmla="*/ 0 w 120000"/>
              <a:gd name="T13" fmla="*/ 0 h 120000"/>
              <a:gd name="T14" fmla="*/ 120000 w 120000"/>
              <a:gd name="T15" fmla="*/ 120000 h 1200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endParaRPr noProof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Shape 22"/>
          <p:cNvSpPr>
            <a:spLocks noGrp="1" noRot="1"/>
          </p:cNvSpPr>
          <p:nvPr>
            <p:ph type="sldImg" idx="2"/>
          </p:nvPr>
        </p:nvSpPr>
        <p:spPr/>
      </p:sp>
      <p:sp>
        <p:nvSpPr>
          <p:cNvPr id="9218" name="Shape 23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hape 100"/>
          <p:cNvSpPr>
            <a:spLocks noGrp="1" noRot="1"/>
          </p:cNvSpPr>
          <p:nvPr>
            <p:ph type="sldImg" idx="2"/>
          </p:nvPr>
        </p:nvSpPr>
        <p:spPr/>
      </p:sp>
      <p:sp>
        <p:nvSpPr>
          <p:cNvPr id="27650" name="Shape 101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hape 109"/>
          <p:cNvSpPr>
            <a:spLocks noGrp="1" noRot="1"/>
          </p:cNvSpPr>
          <p:nvPr>
            <p:ph type="sldImg" idx="2"/>
          </p:nvPr>
        </p:nvSpPr>
        <p:spPr/>
      </p:sp>
      <p:sp>
        <p:nvSpPr>
          <p:cNvPr id="29698" name="Shape 110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hape 116"/>
          <p:cNvSpPr>
            <a:spLocks noGrp="1" noRot="1"/>
          </p:cNvSpPr>
          <p:nvPr>
            <p:ph type="sldImg" idx="2"/>
          </p:nvPr>
        </p:nvSpPr>
        <p:spPr/>
      </p:sp>
      <p:sp>
        <p:nvSpPr>
          <p:cNvPr id="31746" name="Shape 117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hape 126"/>
          <p:cNvSpPr>
            <a:spLocks noGrp="1" noRot="1"/>
          </p:cNvSpPr>
          <p:nvPr>
            <p:ph type="sldImg" idx="2"/>
          </p:nvPr>
        </p:nvSpPr>
        <p:spPr/>
      </p:sp>
      <p:sp>
        <p:nvSpPr>
          <p:cNvPr id="33794" name="Shape 127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hape 133"/>
          <p:cNvSpPr>
            <a:spLocks noGrp="1" noRot="1"/>
          </p:cNvSpPr>
          <p:nvPr>
            <p:ph type="sldImg" idx="2"/>
          </p:nvPr>
        </p:nvSpPr>
        <p:spPr/>
      </p:sp>
      <p:sp>
        <p:nvSpPr>
          <p:cNvPr id="35842" name="Shape 134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Shape 28"/>
          <p:cNvSpPr>
            <a:spLocks noGrp="1" noRot="1"/>
          </p:cNvSpPr>
          <p:nvPr>
            <p:ph type="sldImg" idx="2"/>
          </p:nvPr>
        </p:nvSpPr>
        <p:spPr/>
      </p:sp>
      <p:sp>
        <p:nvSpPr>
          <p:cNvPr id="11266" name="Shape 29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Shape 35"/>
          <p:cNvSpPr>
            <a:spLocks noGrp="1" noRot="1"/>
          </p:cNvSpPr>
          <p:nvPr>
            <p:ph type="sldImg" idx="2"/>
          </p:nvPr>
        </p:nvSpPr>
        <p:spPr/>
      </p:sp>
      <p:sp>
        <p:nvSpPr>
          <p:cNvPr id="13314" name="Shape 36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hape 42"/>
          <p:cNvSpPr>
            <a:spLocks noGrp="1" noRot="1"/>
          </p:cNvSpPr>
          <p:nvPr>
            <p:ph type="sldImg" idx="2"/>
          </p:nvPr>
        </p:nvSpPr>
        <p:spPr/>
      </p:sp>
      <p:sp>
        <p:nvSpPr>
          <p:cNvPr id="15362" name="Shape 43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hape 53"/>
          <p:cNvSpPr>
            <a:spLocks noGrp="1" noRot="1"/>
          </p:cNvSpPr>
          <p:nvPr>
            <p:ph type="sldImg" idx="2"/>
          </p:nvPr>
        </p:nvSpPr>
        <p:spPr/>
      </p:sp>
      <p:sp>
        <p:nvSpPr>
          <p:cNvPr id="17410" name="Shape 54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hape 61"/>
          <p:cNvSpPr>
            <a:spLocks noGrp="1" noRot="1"/>
          </p:cNvSpPr>
          <p:nvPr>
            <p:ph type="sldImg" idx="2"/>
          </p:nvPr>
        </p:nvSpPr>
        <p:spPr/>
      </p:sp>
      <p:sp>
        <p:nvSpPr>
          <p:cNvPr id="19458" name="Shape 62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hape 68"/>
          <p:cNvSpPr>
            <a:spLocks noGrp="1" noRot="1"/>
          </p:cNvSpPr>
          <p:nvPr>
            <p:ph type="sldImg" idx="2"/>
          </p:nvPr>
        </p:nvSpPr>
        <p:spPr/>
      </p:sp>
      <p:sp>
        <p:nvSpPr>
          <p:cNvPr id="21506" name="Shape 69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hape 85"/>
          <p:cNvSpPr>
            <a:spLocks noGrp="1" noRot="1"/>
          </p:cNvSpPr>
          <p:nvPr>
            <p:ph type="sldImg" idx="2"/>
          </p:nvPr>
        </p:nvSpPr>
        <p:spPr/>
      </p:sp>
      <p:sp>
        <p:nvSpPr>
          <p:cNvPr id="23554" name="Shape 86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hape 92"/>
          <p:cNvSpPr>
            <a:spLocks noGrp="1" noRot="1"/>
          </p:cNvSpPr>
          <p:nvPr>
            <p:ph type="sldImg" idx="2"/>
          </p:nvPr>
        </p:nvSpPr>
        <p:spPr/>
      </p:sp>
      <p:sp>
        <p:nvSpPr>
          <p:cNvPr id="25602" name="Shape 93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 txBox="1">
            <a:spLocks noGrp="1"/>
          </p:cNvSpPr>
          <p:nvPr>
            <p:ph type="ctrTitle"/>
          </p:nvPr>
        </p:nvSpPr>
        <p:spPr>
          <a:xfrm>
            <a:off x="914400" y="3048000"/>
            <a:ext cx="8331200" cy="12191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buSzPct val="100000"/>
              <a:defRPr sz="4800"/>
            </a:lvl1pPr>
            <a:lvl2pPr algn="ctr">
              <a:buSzPct val="100000"/>
              <a:defRPr sz="4800"/>
            </a:lvl2pPr>
            <a:lvl3pPr algn="ctr">
              <a:buSzPct val="100000"/>
              <a:defRPr sz="4800"/>
            </a:lvl3pPr>
            <a:lvl4pPr algn="ctr">
              <a:buSzPct val="100000"/>
              <a:defRPr sz="4800"/>
            </a:lvl4pPr>
            <a:lvl5pPr algn="ctr">
              <a:buSzPct val="100000"/>
              <a:defRPr sz="4800"/>
            </a:lvl5pPr>
            <a:lvl6pPr algn="ctr">
              <a:buSzPct val="100000"/>
              <a:defRPr sz="4800"/>
            </a:lvl6pPr>
            <a:lvl7pPr algn="ctr">
              <a:buSzPct val="100000"/>
              <a:defRPr sz="4800"/>
            </a:lvl7pPr>
            <a:lvl8pPr algn="ctr">
              <a:buSzPct val="100000"/>
              <a:defRPr sz="4800"/>
            </a:lvl8pPr>
            <a:lvl9pPr algn="ctr">
              <a:buSzPct val="100000"/>
              <a:defRPr sz="4800"/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ubTitle" idx="1"/>
          </p:nvPr>
        </p:nvSpPr>
        <p:spPr>
          <a:xfrm>
            <a:off x="1828800" y="4572000"/>
            <a:ext cx="6502399" cy="914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buSzPct val="100000"/>
              <a:defRPr sz="3200"/>
            </a:lvl1pPr>
            <a:lvl2pPr algn="ctr">
              <a:buSzPct val="100000"/>
              <a:defRPr sz="3200"/>
            </a:lvl2pPr>
            <a:lvl3pPr algn="ctr">
              <a:buSzPct val="100000"/>
              <a:defRPr sz="3200"/>
            </a:lvl3pPr>
            <a:lvl4pPr algn="ctr">
              <a:buSzPct val="100000"/>
              <a:defRPr sz="3200"/>
            </a:lvl4pPr>
            <a:lvl5pPr algn="ctr">
              <a:buSzPct val="100000"/>
              <a:defRPr sz="3200"/>
            </a:lvl5pPr>
            <a:lvl6pPr algn="ctr">
              <a:buSzPct val="100000"/>
              <a:defRPr sz="3200"/>
            </a:lvl6pPr>
            <a:lvl7pPr algn="ctr">
              <a:buSzPct val="100000"/>
              <a:defRPr sz="3200"/>
            </a:lvl7pPr>
            <a:lvl8pPr algn="ctr">
              <a:buSzPct val="100000"/>
              <a:defRPr sz="3200"/>
            </a:lvl8pPr>
            <a:lvl9pPr algn="ctr">
              <a:buSzPct val="100000"/>
              <a:defRPr sz="3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x" type="tx">
  <p:cSld name="tx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304800" y="304800"/>
            <a:ext cx="9550400" cy="914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buSzPct val="99224"/>
              <a:defRPr sz="4266"/>
            </a:lvl1pPr>
            <a:lvl2pPr>
              <a:buSzPct val="99224"/>
              <a:defRPr sz="4266"/>
            </a:lvl2pPr>
            <a:lvl3pPr>
              <a:buSzPct val="99224"/>
              <a:defRPr sz="4266"/>
            </a:lvl3pPr>
            <a:lvl4pPr>
              <a:buSzPct val="99224"/>
              <a:defRPr sz="4266"/>
            </a:lvl4pPr>
            <a:lvl5pPr>
              <a:buSzPct val="99224"/>
              <a:defRPr sz="4266"/>
            </a:lvl5pPr>
            <a:lvl6pPr>
              <a:buSzPct val="99224"/>
              <a:defRPr sz="4266"/>
            </a:lvl6pPr>
            <a:lvl7pPr>
              <a:buSzPct val="99224"/>
              <a:defRPr sz="4266"/>
            </a:lvl7pPr>
            <a:lvl8pPr>
              <a:buSzPct val="99224"/>
              <a:defRPr sz="4266"/>
            </a:lvl8pPr>
            <a:lvl9pPr>
              <a:buSzPct val="99224"/>
              <a:defRPr sz="4266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304800" y="1828800"/>
            <a:ext cx="9550400" cy="54863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buSzPct val="98765"/>
              <a:defRPr sz="2666"/>
            </a:lvl1pPr>
            <a:lvl2pPr>
              <a:buSzPct val="98765"/>
              <a:defRPr sz="2666"/>
            </a:lvl2pPr>
            <a:lvl3pPr>
              <a:buSzPct val="98765"/>
              <a:defRPr sz="2666"/>
            </a:lvl3pPr>
            <a:lvl4pPr>
              <a:buSzPct val="98765"/>
              <a:defRPr sz="2666"/>
            </a:lvl4pPr>
            <a:lvl5pPr>
              <a:buSzPct val="98765"/>
              <a:defRPr sz="2666"/>
            </a:lvl5pPr>
            <a:lvl6pPr>
              <a:buSzPct val="98765"/>
              <a:defRPr sz="2666"/>
            </a:lvl6pPr>
            <a:lvl7pPr>
              <a:buSzPct val="98765"/>
              <a:defRPr sz="2666"/>
            </a:lvl7pPr>
            <a:lvl8pPr>
              <a:buSzPct val="98765"/>
              <a:defRPr sz="2666"/>
            </a:lvl8pPr>
            <a:lvl9pPr>
              <a:buSzPct val="98765"/>
              <a:defRPr sz="2666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ColTx" type="twoColTx">
  <p:cSld name="twoColTx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>
            <a:spLocks noGrp="1"/>
          </p:cNvSpPr>
          <p:nvPr>
            <p:ph type="title"/>
          </p:nvPr>
        </p:nvSpPr>
        <p:spPr>
          <a:xfrm>
            <a:off x="304800" y="304800"/>
            <a:ext cx="9550400" cy="914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buSzPct val="99224"/>
              <a:defRPr sz="4266"/>
            </a:lvl1pPr>
            <a:lvl2pPr>
              <a:buSzPct val="99224"/>
              <a:defRPr sz="4266"/>
            </a:lvl2pPr>
            <a:lvl3pPr>
              <a:buSzPct val="99224"/>
              <a:defRPr sz="4266"/>
            </a:lvl3pPr>
            <a:lvl4pPr>
              <a:buSzPct val="99224"/>
              <a:defRPr sz="4266"/>
            </a:lvl4pPr>
            <a:lvl5pPr>
              <a:buSzPct val="99224"/>
              <a:defRPr sz="4266"/>
            </a:lvl5pPr>
            <a:lvl6pPr>
              <a:buSzPct val="99224"/>
              <a:defRPr sz="4266"/>
            </a:lvl6pPr>
            <a:lvl7pPr>
              <a:buSzPct val="99224"/>
              <a:defRPr sz="4266"/>
            </a:lvl7pPr>
            <a:lvl8pPr>
              <a:buSzPct val="99224"/>
              <a:defRPr sz="4266"/>
            </a:lvl8pPr>
            <a:lvl9pPr>
              <a:buSzPct val="99224"/>
              <a:defRPr sz="4266"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body" idx="1"/>
          </p:nvPr>
        </p:nvSpPr>
        <p:spPr>
          <a:xfrm>
            <a:off x="304800" y="1828800"/>
            <a:ext cx="4470399" cy="54863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buSzPct val="98765"/>
              <a:defRPr sz="2666"/>
            </a:lvl1pPr>
            <a:lvl2pPr>
              <a:buSzPct val="98765"/>
              <a:defRPr sz="2666"/>
            </a:lvl2pPr>
            <a:lvl3pPr>
              <a:buSzPct val="98765"/>
              <a:defRPr sz="2666"/>
            </a:lvl3pPr>
            <a:lvl4pPr>
              <a:buSzPct val="98765"/>
              <a:defRPr sz="2666"/>
            </a:lvl4pPr>
            <a:lvl5pPr>
              <a:buSzPct val="98765"/>
              <a:defRPr sz="2666"/>
            </a:lvl5pPr>
            <a:lvl6pPr>
              <a:buSzPct val="98765"/>
              <a:defRPr sz="2666"/>
            </a:lvl6pPr>
            <a:lvl7pPr>
              <a:buSzPct val="98765"/>
              <a:defRPr sz="2666"/>
            </a:lvl7pPr>
            <a:lvl8pPr>
              <a:buSzPct val="98765"/>
              <a:defRPr sz="2666"/>
            </a:lvl8pPr>
            <a:lvl9pPr>
              <a:buSzPct val="98765"/>
              <a:defRPr sz="2666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body" idx="2"/>
          </p:nvPr>
        </p:nvSpPr>
        <p:spPr>
          <a:xfrm>
            <a:off x="5384800" y="1828800"/>
            <a:ext cx="4470399" cy="54863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buSzPct val="98765"/>
              <a:defRPr sz="2666"/>
            </a:lvl1pPr>
            <a:lvl2pPr>
              <a:buSzPct val="98765"/>
              <a:defRPr sz="2666"/>
            </a:lvl2pPr>
            <a:lvl3pPr>
              <a:buSzPct val="98765"/>
              <a:defRPr sz="2666"/>
            </a:lvl3pPr>
            <a:lvl4pPr>
              <a:buSzPct val="98765"/>
              <a:defRPr sz="2666"/>
            </a:lvl4pPr>
            <a:lvl5pPr>
              <a:buSzPct val="98765"/>
              <a:defRPr sz="2666"/>
            </a:lvl5pPr>
            <a:lvl6pPr>
              <a:buSzPct val="98765"/>
              <a:defRPr sz="2666"/>
            </a:lvl6pPr>
            <a:lvl7pPr>
              <a:buSzPct val="98765"/>
              <a:defRPr sz="2666"/>
            </a:lvl7pPr>
            <a:lvl8pPr>
              <a:buSzPct val="98765"/>
              <a:defRPr sz="2666"/>
            </a:lvl8pPr>
            <a:lvl9pPr>
              <a:buSzPct val="98765"/>
              <a:defRPr sz="2666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_ONLY">
  <p:cSld name="CAPTION_ONL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body" idx="1"/>
          </p:nvPr>
        </p:nvSpPr>
        <p:spPr>
          <a:xfrm>
            <a:off x="304800" y="6705600"/>
            <a:ext cx="9550400" cy="6095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buSzPct val="100000"/>
              <a:defRPr sz="3200"/>
            </a:lvl1pPr>
            <a:lvl2pPr algn="ctr">
              <a:buSzPct val="100000"/>
              <a:defRPr sz="3200"/>
            </a:lvl2pPr>
            <a:lvl3pPr algn="ctr">
              <a:buSzPct val="100000"/>
              <a:defRPr sz="3200"/>
            </a:lvl3pPr>
            <a:lvl4pPr algn="ctr">
              <a:buSzPct val="100000"/>
              <a:defRPr sz="3200"/>
            </a:lvl4pPr>
            <a:lvl5pPr algn="ctr">
              <a:buSzPct val="100000"/>
              <a:defRPr sz="3200"/>
            </a:lvl5pPr>
            <a:lvl6pPr algn="ctr">
              <a:buSzPct val="100000"/>
              <a:defRPr sz="3200"/>
            </a:lvl6pPr>
            <a:lvl7pPr algn="ctr">
              <a:buSzPct val="100000"/>
              <a:defRPr sz="3200"/>
            </a:lvl7pPr>
            <a:lvl8pPr algn="ctr">
              <a:buSzPct val="100000"/>
              <a:defRPr sz="3200"/>
            </a:lvl8pPr>
            <a:lvl9pPr algn="ctr">
              <a:buSzPct val="100000"/>
              <a:defRPr sz="3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58" r:id="rId1"/>
    <p:sldLayoutId id="2147483657" r:id="rId2"/>
    <p:sldLayoutId id="2147483656" r:id="rId3"/>
    <p:sldLayoutId id="2147483655" r:id="rId4"/>
    <p:sldLayoutId id="2147483654" r:id="rId5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9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1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7.jpeg"/><Relationship Id="rId4" Type="http://schemas.openxmlformats.org/officeDocument/2006/relationships/hyperlink" Target="http://youtube.com/v/aw2If_HApMk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6.png"/><Relationship Id="rId9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hape 19"/>
          <p:cNvSpPr txBox="1">
            <a:spLocks noGrp="1"/>
          </p:cNvSpPr>
          <p:nvPr>
            <p:ph type="title"/>
          </p:nvPr>
        </p:nvSpPr>
        <p:spPr bwMode="auto">
          <a:xfrm>
            <a:off x="304800" y="304800"/>
            <a:ext cx="9626600" cy="990600"/>
          </a:xfrm>
          <a:noFill/>
          <a:ln>
            <a:miter lim="800000"/>
            <a:headEnd/>
            <a:tailEnd/>
          </a:ln>
        </p:spPr>
        <p:txBody>
          <a:bodyPr vert="horz" wrap="square" lIns="38100" tIns="38100" rIns="38100" bIns="38100" numCol="1" compatLnSpc="1">
            <a:prstTxWarp prst="textNoShape">
              <a:avLst/>
            </a:prstTxWarp>
          </a:bodyPr>
          <a:lstStyle/>
          <a:p>
            <a:pPr eaLnBrk="1" hangingPunct="1">
              <a:buSzPct val="99000"/>
            </a:pPr>
            <a:r>
              <a:rPr lang="en-US" sz="4200" smtClean="0">
                <a:latin typeface="Arial" charset="0"/>
                <a:cs typeface="Arial" charset="0"/>
              </a:rPr>
              <a:t>Goal 6 - TTO</a:t>
            </a:r>
          </a:p>
        </p:txBody>
      </p:sp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>
            <a:off x="304800" y="1828800"/>
            <a:ext cx="9626600" cy="5562600"/>
          </a:xfrm>
        </p:spPr>
        <p:txBody>
          <a:bodyPr lIns="38100" tIns="38100" rIns="38100" bIns="3810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>
                <a:latin typeface="Times New Roman"/>
                <a:ea typeface="Times New Roman"/>
                <a:cs typeface="Times New Roman"/>
                <a:sym typeface="Times New Roman"/>
              </a:rPr>
              <a:t>Understand how surfaces affect the behavior of visible light rays.</a:t>
            </a:r>
            <a:r>
              <a:rPr lang="en-US" sz="4800">
                <a:sym typeface="Arial"/>
              </a:rPr>
              <a:t>   </a:t>
            </a:r>
            <a:r>
              <a:rPr lang="en-US">
                <a:sym typeface="Arial"/>
              </a:rPr>
              <a:t> 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hape 95"/>
          <p:cNvSpPr txBox="1">
            <a:spLocks noChangeArrowheads="1"/>
          </p:cNvSpPr>
          <p:nvPr/>
        </p:nvSpPr>
        <p:spPr bwMode="auto">
          <a:xfrm>
            <a:off x="609600" y="1697038"/>
            <a:ext cx="9017000" cy="500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8100" tIns="38100" rIns="38100" bIns="38100"/>
          <a:lstStyle/>
          <a:p>
            <a:pPr marL="381000" indent="-241300">
              <a:lnSpc>
                <a:spcPct val="120000"/>
              </a:lnSpc>
              <a:buClr>
                <a:srgbClr val="000000"/>
              </a:buClr>
              <a:buSzPct val="167000"/>
              <a:buFont typeface="Arial" charset="0"/>
              <a:buChar char="•"/>
            </a:pPr>
            <a:r>
              <a:rPr lang="en-US" sz="3000"/>
              <a:t>Book</a:t>
            </a:r>
          </a:p>
          <a:p>
            <a:pPr marL="381000" indent="-241300">
              <a:lnSpc>
                <a:spcPct val="120000"/>
              </a:lnSpc>
              <a:spcBef>
                <a:spcPts val="338"/>
              </a:spcBef>
              <a:buClr>
                <a:srgbClr val="000000"/>
              </a:buClr>
              <a:buSzPct val="167000"/>
              <a:buFont typeface="Arial" charset="0"/>
              <a:buChar char="•"/>
            </a:pPr>
            <a:r>
              <a:rPr lang="en-US" sz="3000"/>
              <a:t>Wall</a:t>
            </a:r>
          </a:p>
          <a:p>
            <a:pPr marL="381000" indent="-241300">
              <a:lnSpc>
                <a:spcPct val="120000"/>
              </a:lnSpc>
              <a:spcBef>
                <a:spcPts val="338"/>
              </a:spcBef>
              <a:buClr>
                <a:srgbClr val="000000"/>
              </a:buClr>
              <a:buSzPct val="167000"/>
              <a:buFont typeface="Arial" charset="0"/>
              <a:buChar char="•"/>
            </a:pPr>
            <a:r>
              <a:rPr lang="en-US" sz="3000"/>
              <a:t>Door</a:t>
            </a:r>
          </a:p>
          <a:p>
            <a:pPr marL="381000" indent="-241300">
              <a:lnSpc>
                <a:spcPct val="120000"/>
              </a:lnSpc>
              <a:spcBef>
                <a:spcPts val="338"/>
              </a:spcBef>
              <a:buClr>
                <a:srgbClr val="000000"/>
              </a:buClr>
              <a:buSzPct val="167000"/>
              <a:buFont typeface="Arial" charset="0"/>
              <a:buChar char="•"/>
            </a:pPr>
            <a:r>
              <a:rPr lang="en-US" sz="3000"/>
              <a:t>Desk</a:t>
            </a:r>
          </a:p>
          <a:p>
            <a:pPr marL="381000" indent="-241300">
              <a:lnSpc>
                <a:spcPct val="120000"/>
              </a:lnSpc>
              <a:spcBef>
                <a:spcPts val="338"/>
              </a:spcBef>
              <a:buClr>
                <a:srgbClr val="000000"/>
              </a:buClr>
              <a:buSzPct val="167000"/>
              <a:buFont typeface="Arial" charset="0"/>
              <a:buChar char="•"/>
            </a:pPr>
            <a:r>
              <a:rPr lang="en-US" sz="3000"/>
              <a:t>Tree</a:t>
            </a:r>
          </a:p>
        </p:txBody>
      </p:sp>
      <p:sp>
        <p:nvSpPr>
          <p:cNvPr id="26627" name="Shape 96"/>
          <p:cNvSpPr>
            <a:spLocks noChangeArrowheads="1"/>
          </p:cNvSpPr>
          <p:nvPr/>
        </p:nvSpPr>
        <p:spPr bwMode="auto">
          <a:xfrm>
            <a:off x="496888" y="296863"/>
            <a:ext cx="9166225" cy="1290637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28" name="Shape 97"/>
          <p:cNvSpPr>
            <a:spLocks noChangeArrowheads="1"/>
          </p:cNvSpPr>
          <p:nvPr/>
        </p:nvSpPr>
        <p:spPr bwMode="auto">
          <a:xfrm>
            <a:off x="7281863" y="2032000"/>
            <a:ext cx="1089025" cy="4338638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29" name="Shape 98"/>
          <p:cNvSpPr>
            <a:spLocks noChangeArrowheads="1"/>
          </p:cNvSpPr>
          <p:nvPr/>
        </p:nvSpPr>
        <p:spPr bwMode="auto">
          <a:xfrm>
            <a:off x="4973638" y="1639888"/>
            <a:ext cx="4614862" cy="4614862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hape 103"/>
          <p:cNvSpPr>
            <a:spLocks noChangeArrowheads="1"/>
          </p:cNvSpPr>
          <p:nvPr/>
        </p:nvSpPr>
        <p:spPr bwMode="auto">
          <a:xfrm>
            <a:off x="496888" y="296863"/>
            <a:ext cx="9166225" cy="1290637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75" name="Shape 104"/>
          <p:cNvSpPr>
            <a:spLocks noChangeArrowheads="1"/>
          </p:cNvSpPr>
          <p:nvPr/>
        </p:nvSpPr>
        <p:spPr bwMode="auto">
          <a:xfrm>
            <a:off x="3894138" y="2370138"/>
            <a:ext cx="3471862" cy="3959225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76" name="Shape 105"/>
          <p:cNvSpPr>
            <a:spLocks noChangeArrowheads="1"/>
          </p:cNvSpPr>
          <p:nvPr/>
        </p:nvSpPr>
        <p:spPr bwMode="auto">
          <a:xfrm>
            <a:off x="1004888" y="3937000"/>
            <a:ext cx="3492500" cy="296863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77" name="Shape 106"/>
          <p:cNvSpPr txBox="1">
            <a:spLocks noChangeArrowheads="1"/>
          </p:cNvSpPr>
          <p:nvPr/>
        </p:nvSpPr>
        <p:spPr bwMode="auto">
          <a:xfrm>
            <a:off x="609600" y="3606800"/>
            <a:ext cx="1222375" cy="38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8100" tIns="38100" rIns="38100" bIns="38100"/>
          <a:lstStyle/>
          <a:p>
            <a:pPr>
              <a:lnSpc>
                <a:spcPct val="120000"/>
              </a:lnSpc>
            </a:pPr>
            <a:r>
              <a:rPr lang="en-US" sz="2000"/>
              <a:t>Light Ray</a:t>
            </a:r>
          </a:p>
        </p:txBody>
      </p:sp>
      <p:sp>
        <p:nvSpPr>
          <p:cNvPr id="28678" name="Shape 107"/>
          <p:cNvSpPr txBox="1">
            <a:spLocks noChangeArrowheads="1"/>
          </p:cNvSpPr>
          <p:nvPr/>
        </p:nvSpPr>
        <p:spPr bwMode="auto">
          <a:xfrm>
            <a:off x="7721600" y="3014663"/>
            <a:ext cx="1905000" cy="1306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8100" tIns="38100" rIns="38100" bIns="38100"/>
          <a:lstStyle/>
          <a:p>
            <a:pPr>
              <a:lnSpc>
                <a:spcPct val="120000"/>
              </a:lnSpc>
            </a:pPr>
            <a:r>
              <a:rPr lang="en-US" sz="2000"/>
              <a:t>Absorbs (in this case) Or reflects (think: Mirror)</a:t>
            </a:r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hape 112"/>
          <p:cNvSpPr txBox="1">
            <a:spLocks noChangeArrowheads="1"/>
          </p:cNvSpPr>
          <p:nvPr/>
        </p:nvSpPr>
        <p:spPr bwMode="auto">
          <a:xfrm>
            <a:off x="609600" y="1697038"/>
            <a:ext cx="9017000" cy="500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8100" tIns="38100" rIns="38100" bIns="38100"/>
          <a:lstStyle/>
          <a:p>
            <a:pPr marL="381000" indent="-241300">
              <a:lnSpc>
                <a:spcPct val="120000"/>
              </a:lnSpc>
              <a:buClr>
                <a:srgbClr val="000000"/>
              </a:buClr>
              <a:buSzPct val="167000"/>
              <a:buFont typeface="Arial" charset="0"/>
              <a:buChar char="•"/>
            </a:pPr>
            <a:r>
              <a:rPr lang="en-US" sz="3000"/>
              <a:t>A very thin sample of an opaque object can be translucent.</a:t>
            </a:r>
          </a:p>
          <a:p>
            <a:pPr marL="381000" indent="-241300">
              <a:lnSpc>
                <a:spcPct val="120000"/>
              </a:lnSpc>
              <a:spcBef>
                <a:spcPts val="338"/>
              </a:spcBef>
              <a:buClr>
                <a:srgbClr val="000000"/>
              </a:buClr>
              <a:buSzPct val="167000"/>
              <a:buFont typeface="Arial" charset="0"/>
              <a:buChar char="•"/>
            </a:pPr>
            <a:r>
              <a:rPr lang="en-US" sz="3000"/>
              <a:t>Adding more layers of a translucent object can scatter the light more and more until it is all reflected, scattered, or absorbed making it opaque.</a:t>
            </a:r>
          </a:p>
        </p:txBody>
      </p:sp>
      <p:sp>
        <p:nvSpPr>
          <p:cNvPr id="30723" name="Shape 113"/>
          <p:cNvSpPr>
            <a:spLocks noChangeArrowheads="1"/>
          </p:cNvSpPr>
          <p:nvPr/>
        </p:nvSpPr>
        <p:spPr bwMode="auto">
          <a:xfrm>
            <a:off x="496888" y="296863"/>
            <a:ext cx="9166225" cy="1290637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24" name="Shape 114"/>
          <p:cNvSpPr>
            <a:spLocks noChangeArrowheads="1"/>
          </p:cNvSpPr>
          <p:nvPr/>
        </p:nvSpPr>
        <p:spPr bwMode="auto">
          <a:xfrm>
            <a:off x="4741863" y="4635500"/>
            <a:ext cx="4635500" cy="2043113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hape 119"/>
          <p:cNvSpPr txBox="1">
            <a:spLocks noChangeArrowheads="1"/>
          </p:cNvSpPr>
          <p:nvPr/>
        </p:nvSpPr>
        <p:spPr bwMode="auto">
          <a:xfrm>
            <a:off x="609600" y="1697038"/>
            <a:ext cx="9017000" cy="500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8100" tIns="38100" rIns="38100" bIns="38100"/>
          <a:lstStyle/>
          <a:p>
            <a:pPr marL="381000" indent="-241300">
              <a:lnSpc>
                <a:spcPct val="120000"/>
              </a:lnSpc>
              <a:buClr>
                <a:srgbClr val="000000"/>
              </a:buClr>
              <a:buSzPct val="167000"/>
              <a:buFont typeface="Arial" charset="0"/>
              <a:buChar char="•"/>
            </a:pPr>
            <a:r>
              <a:rPr lang="en-US" sz="3000"/>
              <a:t>Sunlight can only penetrate so deep. Waters begins as translucent, but as you go deeper, it becomes opaque scattering all of the light at the deepest depths.</a:t>
            </a:r>
          </a:p>
        </p:txBody>
      </p:sp>
      <p:sp>
        <p:nvSpPr>
          <p:cNvPr id="32771" name="Shape 120"/>
          <p:cNvSpPr>
            <a:spLocks noChangeArrowheads="1"/>
          </p:cNvSpPr>
          <p:nvPr/>
        </p:nvSpPr>
        <p:spPr bwMode="auto">
          <a:xfrm>
            <a:off x="496888" y="296863"/>
            <a:ext cx="9166225" cy="1290637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772" name="Shape 121"/>
          <p:cNvSpPr>
            <a:spLocks noChangeArrowheads="1"/>
          </p:cNvSpPr>
          <p:nvPr/>
        </p:nvSpPr>
        <p:spPr bwMode="auto">
          <a:xfrm>
            <a:off x="846138" y="4043363"/>
            <a:ext cx="1873250" cy="2381250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773" name="Shape 122"/>
          <p:cNvSpPr>
            <a:spLocks noChangeArrowheads="1"/>
          </p:cNvSpPr>
          <p:nvPr/>
        </p:nvSpPr>
        <p:spPr bwMode="auto">
          <a:xfrm>
            <a:off x="2709863" y="4075113"/>
            <a:ext cx="1957387" cy="2381250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774" name="Shape 123"/>
          <p:cNvSpPr>
            <a:spLocks noChangeArrowheads="1"/>
          </p:cNvSpPr>
          <p:nvPr/>
        </p:nvSpPr>
        <p:spPr bwMode="auto">
          <a:xfrm>
            <a:off x="4656138" y="4075113"/>
            <a:ext cx="2201862" cy="2381250"/>
          </a:xfrm>
          <a:prstGeom prst="rect">
            <a:avLst/>
          </a:prstGeom>
          <a:blipFill dpi="0" rotWithShape="1">
            <a:blip r:embed="rId7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775" name="Shape 124"/>
          <p:cNvSpPr>
            <a:spLocks noChangeArrowheads="1"/>
          </p:cNvSpPr>
          <p:nvPr/>
        </p:nvSpPr>
        <p:spPr bwMode="auto">
          <a:xfrm>
            <a:off x="6858000" y="4064000"/>
            <a:ext cx="2116138" cy="2392363"/>
          </a:xfrm>
          <a:prstGeom prst="rect">
            <a:avLst/>
          </a:prstGeom>
          <a:blipFill dpi="0" rotWithShape="1">
            <a:blip r:embed="rId8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>
            <a:spLocks noGrp="1"/>
          </p:cNvSpPr>
          <p:nvPr>
            <p:ph type="title"/>
          </p:nvPr>
        </p:nvSpPr>
        <p:spPr>
          <a:xfrm>
            <a:off x="304800" y="304800"/>
            <a:ext cx="9626600" cy="990600"/>
          </a:xfrm>
        </p:spPr>
        <p:txBody>
          <a:bodyPr lIns="38100" tIns="38100" rIns="38100" bIns="3810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sym typeface="Arial"/>
              </a:rPr>
              <a:t> </a:t>
            </a:r>
          </a:p>
        </p:txBody>
      </p:sp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304800" y="1828800"/>
            <a:ext cx="9626600" cy="5562600"/>
          </a:xfrm>
        </p:spPr>
        <p:txBody>
          <a:bodyPr lIns="38100" tIns="38100" rIns="38100" bIns="3810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sym typeface="Arial"/>
              </a:rPr>
              <a:t> </a:t>
            </a:r>
          </a:p>
        </p:txBody>
      </p:sp>
      <p:sp>
        <p:nvSpPr>
          <p:cNvPr id="34820" name="Shape 131">
            <a:hlinkClick r:id="rId4"/>
          </p:cNvPr>
          <p:cNvSpPr>
            <a:spLocks noChangeArrowheads="1"/>
          </p:cNvSpPr>
          <p:nvPr/>
        </p:nvSpPr>
        <p:spPr bwMode="auto">
          <a:xfrm>
            <a:off x="-1325563" y="-204788"/>
            <a:ext cx="10964863" cy="8223251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304800" y="304800"/>
            <a:ext cx="9626600" cy="990600"/>
          </a:xfrm>
        </p:spPr>
        <p:txBody>
          <a:bodyPr lIns="38100" tIns="38100" rIns="38100" bIns="3810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sym typeface="Arial"/>
              </a:rPr>
              <a:t>Types of objects</a:t>
            </a:r>
          </a:p>
        </p:txBody>
      </p:sp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304800" y="1828800"/>
            <a:ext cx="9626600" cy="5562600"/>
          </a:xfrm>
        </p:spPr>
        <p:txBody>
          <a:bodyPr lIns="38100" tIns="38100" rIns="38100" bIns="3810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sym typeface="Arial"/>
              </a:rPr>
              <a:t>Translucent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>
              <a:sym typeface="Arial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>
              <a:sym typeface="Arial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sym typeface="Arial"/>
              </a:rPr>
              <a:t>Transparent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>
              <a:sym typeface="Arial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>
              <a:sym typeface="Arial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sym typeface="Arial"/>
              </a:rPr>
              <a:t>Opaque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/>
          <p:nvPr/>
        </p:nvSpPr>
        <p:spPr>
          <a:xfrm>
            <a:off x="609600" y="1697038"/>
            <a:ext cx="9017000" cy="5002212"/>
          </a:xfrm>
          <a:prstGeom prst="rect">
            <a:avLst/>
          </a:prstGeom>
        </p:spPr>
        <p:txBody>
          <a:bodyPr lIns="38100" tIns="38100" rIns="38100" bIns="38100"/>
          <a:lstStyle/>
          <a:p>
            <a:pPr marL="381000" indent="-263121" fontAlgn="auto">
              <a:lnSpc>
                <a:spcPct val="11990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68871"/>
              <a:buFont typeface="Arial"/>
              <a:buChar char="•"/>
              <a:defRPr/>
            </a:pPr>
            <a:r>
              <a:rPr lang="en-US" sz="3343" kern="0">
                <a:latin typeface="Arial"/>
                <a:ea typeface="Arial"/>
                <a:cs typeface="Arial"/>
                <a:sym typeface="Arial"/>
              </a:rPr>
              <a:t>The ability to let certain wavelengths pass through them and objects can be clearly seen. (transmits light)</a:t>
            </a:r>
          </a:p>
        </p:txBody>
      </p:sp>
      <p:sp>
        <p:nvSpPr>
          <p:cNvPr id="12291" name="Shape 32"/>
          <p:cNvSpPr>
            <a:spLocks noChangeArrowheads="1"/>
          </p:cNvSpPr>
          <p:nvPr/>
        </p:nvSpPr>
        <p:spPr bwMode="auto">
          <a:xfrm>
            <a:off x="406400" y="203200"/>
            <a:ext cx="9164638" cy="1290638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92" name="Shape 33"/>
          <p:cNvSpPr>
            <a:spLocks noChangeArrowheads="1"/>
          </p:cNvSpPr>
          <p:nvPr/>
        </p:nvSpPr>
        <p:spPr bwMode="auto">
          <a:xfrm>
            <a:off x="3930650" y="5080000"/>
            <a:ext cx="4848225" cy="2132013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/>
          <p:nvPr/>
        </p:nvSpPr>
        <p:spPr>
          <a:xfrm>
            <a:off x="609600" y="1697038"/>
            <a:ext cx="9017000" cy="5002212"/>
          </a:xfrm>
          <a:prstGeom prst="rect">
            <a:avLst/>
          </a:prstGeom>
        </p:spPr>
        <p:txBody>
          <a:bodyPr lIns="38100" tIns="38100" rIns="38100" bIns="38100"/>
          <a:lstStyle/>
          <a:p>
            <a:pPr marL="381000" indent="-23953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65118"/>
              <a:buFont typeface="Arial"/>
              <a:buChar char="•"/>
              <a:defRPr/>
            </a:pPr>
            <a:r>
              <a:rPr lang="en-US" sz="2972" kern="0">
                <a:latin typeface="Arial"/>
                <a:ea typeface="Arial"/>
                <a:cs typeface="Arial"/>
                <a:sym typeface="Arial"/>
              </a:rPr>
              <a:t>Glass</a:t>
            </a:r>
          </a:p>
          <a:p>
            <a:pPr marL="381000" indent="-23953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65118"/>
              <a:buFont typeface="Arial"/>
              <a:buChar char="•"/>
              <a:defRPr/>
            </a:pPr>
            <a:r>
              <a:rPr lang="en-US" sz="2972" kern="0">
                <a:latin typeface="Arial"/>
                <a:ea typeface="Arial"/>
                <a:cs typeface="Arial"/>
                <a:sym typeface="Arial"/>
              </a:rPr>
              <a:t>Acetate</a:t>
            </a:r>
          </a:p>
          <a:p>
            <a:pPr marL="381000" indent="-171377" fontAlgn="auto">
              <a:lnSpc>
                <a:spcPct val="120109"/>
              </a:lnSpc>
              <a:spcBef>
                <a:spcPts val="271"/>
              </a:spcBef>
              <a:spcAft>
                <a:spcPts val="0"/>
              </a:spcAft>
              <a:buClr>
                <a:srgbClr val="000000"/>
              </a:buClr>
              <a:buSzPct val="52746"/>
              <a:buFont typeface="Arial"/>
              <a:buChar char="•"/>
              <a:defRPr/>
            </a:pPr>
            <a:r>
              <a:rPr lang="en-US" sz="6000" kern="0">
                <a:latin typeface="Arial"/>
                <a:ea typeface="Arial"/>
                <a:cs typeface="Arial"/>
                <a:sym typeface="Arial"/>
              </a:rPr>
              <a:t>Water </a:t>
            </a:r>
          </a:p>
          <a:p>
            <a:pPr marL="381000" indent="-171377" fontAlgn="auto">
              <a:lnSpc>
                <a:spcPct val="120109"/>
              </a:lnSpc>
              <a:spcBef>
                <a:spcPts val="271"/>
              </a:spcBef>
              <a:spcAft>
                <a:spcPts val="0"/>
              </a:spcAft>
              <a:buClr>
                <a:srgbClr val="000000"/>
              </a:buClr>
              <a:buSzPct val="52746"/>
              <a:buFont typeface="Arial"/>
              <a:buChar char="•"/>
              <a:defRPr/>
            </a:pPr>
            <a:r>
              <a:rPr lang="en-US" sz="6000" kern="0">
                <a:latin typeface="Arial"/>
                <a:ea typeface="Arial"/>
                <a:cs typeface="Arial"/>
                <a:sym typeface="Arial"/>
              </a:rPr>
              <a:t>Only really small amounts</a:t>
            </a:r>
            <a:r>
              <a:rPr lang="en-US" sz="1898" kern="0">
                <a:latin typeface="Arial"/>
                <a:ea typeface="Arial"/>
                <a:cs typeface="Arial"/>
                <a:sym typeface="Arial"/>
              </a:rPr>
              <a:t>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ern="0">
              <a:latin typeface="Arial"/>
              <a:ea typeface="Arial"/>
              <a:cs typeface="Arial"/>
              <a:sym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ern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39" name="Shape 39"/>
          <p:cNvSpPr>
            <a:spLocks noChangeArrowheads="1"/>
          </p:cNvSpPr>
          <p:nvPr/>
        </p:nvSpPr>
        <p:spPr bwMode="auto">
          <a:xfrm>
            <a:off x="496888" y="296863"/>
            <a:ext cx="9166225" cy="1290637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40" name="Shape 40"/>
          <p:cNvSpPr>
            <a:spLocks noChangeArrowheads="1"/>
          </p:cNvSpPr>
          <p:nvPr/>
        </p:nvSpPr>
        <p:spPr bwMode="auto">
          <a:xfrm>
            <a:off x="6858000" y="1639888"/>
            <a:ext cx="3048000" cy="3651250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hape 45"/>
          <p:cNvSpPr>
            <a:spLocks noChangeArrowheads="1"/>
          </p:cNvSpPr>
          <p:nvPr/>
        </p:nvSpPr>
        <p:spPr bwMode="auto">
          <a:xfrm>
            <a:off x="496888" y="296863"/>
            <a:ext cx="9166225" cy="1290637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387" name="Shape 46"/>
          <p:cNvSpPr>
            <a:spLocks noChangeArrowheads="1"/>
          </p:cNvSpPr>
          <p:nvPr/>
        </p:nvSpPr>
        <p:spPr bwMode="auto">
          <a:xfrm>
            <a:off x="3860800" y="2336800"/>
            <a:ext cx="1798638" cy="2487613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388" name="Shape 47"/>
          <p:cNvSpPr>
            <a:spLocks noChangeArrowheads="1"/>
          </p:cNvSpPr>
          <p:nvPr/>
        </p:nvSpPr>
        <p:spPr bwMode="auto">
          <a:xfrm>
            <a:off x="1598613" y="3598863"/>
            <a:ext cx="2814637" cy="295275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389" name="Shape 48"/>
          <p:cNvSpPr>
            <a:spLocks noChangeArrowheads="1"/>
          </p:cNvSpPr>
          <p:nvPr/>
        </p:nvSpPr>
        <p:spPr bwMode="auto">
          <a:xfrm>
            <a:off x="6000750" y="3598863"/>
            <a:ext cx="2138363" cy="295275"/>
          </a:xfrm>
          <a:prstGeom prst="rect">
            <a:avLst/>
          </a:prstGeom>
          <a:blipFill dpi="0" rotWithShape="1">
            <a:blip r:embed="rId7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390" name="Shape 49"/>
          <p:cNvSpPr txBox="1">
            <a:spLocks noChangeArrowheads="1"/>
          </p:cNvSpPr>
          <p:nvPr/>
        </p:nvSpPr>
        <p:spPr bwMode="auto">
          <a:xfrm>
            <a:off x="1035050" y="3148013"/>
            <a:ext cx="1222375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8100" tIns="38100" rIns="38100" bIns="38100"/>
          <a:lstStyle/>
          <a:p>
            <a:pPr>
              <a:lnSpc>
                <a:spcPct val="120000"/>
              </a:lnSpc>
            </a:pPr>
            <a:r>
              <a:rPr lang="en-US" sz="2000"/>
              <a:t>Light Ray</a:t>
            </a:r>
          </a:p>
        </p:txBody>
      </p:sp>
      <p:sp>
        <p:nvSpPr>
          <p:cNvPr id="16391" name="Shape 50"/>
          <p:cNvSpPr txBox="1">
            <a:spLocks noChangeArrowheads="1"/>
          </p:cNvSpPr>
          <p:nvPr/>
        </p:nvSpPr>
        <p:spPr bwMode="auto">
          <a:xfrm>
            <a:off x="3556000" y="1963738"/>
            <a:ext cx="2428875" cy="38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8100" tIns="38100" rIns="38100" bIns="38100"/>
          <a:lstStyle/>
          <a:p>
            <a:pPr>
              <a:lnSpc>
                <a:spcPct val="120000"/>
              </a:lnSpc>
            </a:pPr>
            <a:r>
              <a:rPr lang="en-US" sz="2000"/>
              <a:t>Transparent object</a:t>
            </a:r>
          </a:p>
        </p:txBody>
      </p:sp>
      <p:sp>
        <p:nvSpPr>
          <p:cNvPr id="16392" name="Shape 51"/>
          <p:cNvSpPr txBox="1">
            <a:spLocks noChangeArrowheads="1"/>
          </p:cNvSpPr>
          <p:nvPr/>
        </p:nvSpPr>
        <p:spPr bwMode="auto">
          <a:xfrm>
            <a:off x="6451600" y="4221163"/>
            <a:ext cx="2668588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8100" tIns="38100" rIns="38100" bIns="38100"/>
          <a:lstStyle/>
          <a:p>
            <a:pPr>
              <a:lnSpc>
                <a:spcPct val="120000"/>
              </a:lnSpc>
            </a:pPr>
            <a:r>
              <a:rPr lang="en-US" sz="2000"/>
              <a:t>Light passes right through (transmits)</a:t>
            </a: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hape 56"/>
          <p:cNvSpPr txBox="1">
            <a:spLocks noChangeArrowheads="1"/>
          </p:cNvSpPr>
          <p:nvPr/>
        </p:nvSpPr>
        <p:spPr bwMode="auto">
          <a:xfrm>
            <a:off x="609600" y="1697038"/>
            <a:ext cx="9017000" cy="500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8100" tIns="38100" rIns="38100" bIns="38100"/>
          <a:lstStyle/>
          <a:p>
            <a:pPr marL="381000" indent="-241300">
              <a:lnSpc>
                <a:spcPct val="120000"/>
              </a:lnSpc>
              <a:buClr>
                <a:srgbClr val="000000"/>
              </a:buClr>
              <a:buSzPct val="167000"/>
              <a:buFont typeface="Arial" charset="0"/>
              <a:buChar char="•"/>
            </a:pPr>
            <a:r>
              <a:rPr lang="en-US" sz="3000"/>
              <a:t>Object only allows some colors of light pass through but not others.</a:t>
            </a:r>
          </a:p>
          <a:p>
            <a:pPr marL="381000" indent="-241300">
              <a:lnSpc>
                <a:spcPct val="120000"/>
              </a:lnSpc>
              <a:spcBef>
                <a:spcPts val="338"/>
              </a:spcBef>
              <a:buClr>
                <a:srgbClr val="000000"/>
              </a:buClr>
              <a:buSzPct val="167000"/>
              <a:buFont typeface="Arial" charset="0"/>
              <a:buChar char="•"/>
            </a:pPr>
            <a:r>
              <a:rPr lang="en-US" sz="3000"/>
              <a:t>Materials that let light pass through but cannot be clearly seen through.</a:t>
            </a:r>
          </a:p>
          <a:p>
            <a:pPr marL="381000" indent="-241300">
              <a:lnSpc>
                <a:spcPct val="120000"/>
              </a:lnSpc>
              <a:spcBef>
                <a:spcPts val="338"/>
              </a:spcBef>
              <a:buClr>
                <a:srgbClr val="000000"/>
              </a:buClr>
              <a:buSzPct val="167000"/>
              <a:buFont typeface="Arial" charset="0"/>
              <a:buChar char="•"/>
            </a:pPr>
            <a:r>
              <a:rPr lang="en-US" sz="3000"/>
              <a:t>Diffuse or scatter light.</a:t>
            </a:r>
          </a:p>
        </p:txBody>
      </p:sp>
      <p:sp>
        <p:nvSpPr>
          <p:cNvPr id="18435" name="Shape 57"/>
          <p:cNvSpPr>
            <a:spLocks noChangeArrowheads="1"/>
          </p:cNvSpPr>
          <p:nvPr/>
        </p:nvSpPr>
        <p:spPr bwMode="auto">
          <a:xfrm>
            <a:off x="496888" y="296863"/>
            <a:ext cx="9166225" cy="1290637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36" name="Shape 58"/>
          <p:cNvSpPr>
            <a:spLocks noChangeArrowheads="1"/>
          </p:cNvSpPr>
          <p:nvPr/>
        </p:nvSpPr>
        <p:spPr bwMode="auto">
          <a:xfrm>
            <a:off x="7397750" y="3810000"/>
            <a:ext cx="2265363" cy="3608388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37" name="Shape 59"/>
          <p:cNvSpPr>
            <a:spLocks noChangeArrowheads="1"/>
          </p:cNvSpPr>
          <p:nvPr/>
        </p:nvSpPr>
        <p:spPr bwMode="auto">
          <a:xfrm>
            <a:off x="2455863" y="4487863"/>
            <a:ext cx="3989387" cy="2528887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/>
          <p:nvPr/>
        </p:nvSpPr>
        <p:spPr>
          <a:xfrm>
            <a:off x="609600" y="1697038"/>
            <a:ext cx="9017000" cy="5002212"/>
          </a:xfrm>
          <a:prstGeom prst="rect">
            <a:avLst/>
          </a:prstGeom>
        </p:spPr>
        <p:txBody>
          <a:bodyPr lIns="38100" tIns="38100" rIns="38100" bIns="38100"/>
          <a:lstStyle/>
          <a:p>
            <a:pPr marL="381000" indent="-241300" fontAlgn="auto">
              <a:lnSpc>
                <a:spcPct val="11990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66666"/>
              <a:buFont typeface="Arial"/>
              <a:buChar char="•"/>
              <a:defRPr/>
            </a:pPr>
            <a:r>
              <a:rPr lang="en-US" sz="3000" kern="0">
                <a:latin typeface="Arial"/>
                <a:ea typeface="Arial"/>
                <a:cs typeface="Arial"/>
                <a:sym typeface="Arial"/>
              </a:rPr>
              <a:t>Wax paper</a:t>
            </a:r>
          </a:p>
          <a:p>
            <a:pPr marL="381000" indent="-241300" fontAlgn="auto">
              <a:lnSpc>
                <a:spcPct val="119907"/>
              </a:lnSpc>
              <a:spcBef>
                <a:spcPts val="333"/>
              </a:spcBef>
              <a:spcAft>
                <a:spcPts val="0"/>
              </a:spcAft>
              <a:buClr>
                <a:srgbClr val="000000"/>
              </a:buClr>
              <a:buSzPct val="166666"/>
              <a:buFont typeface="Arial"/>
              <a:buChar char="•"/>
              <a:defRPr/>
            </a:pPr>
            <a:r>
              <a:rPr lang="en-US" sz="3000" kern="0">
                <a:latin typeface="Arial"/>
                <a:ea typeface="Arial"/>
                <a:cs typeface="Arial"/>
                <a:sym typeface="Arial"/>
              </a:rPr>
              <a:t>Frosted glass</a:t>
            </a:r>
          </a:p>
          <a:p>
            <a:pPr marL="381000" indent="-241300" fontAlgn="auto">
              <a:lnSpc>
                <a:spcPct val="119907"/>
              </a:lnSpc>
              <a:spcBef>
                <a:spcPts val="333"/>
              </a:spcBef>
              <a:spcAft>
                <a:spcPts val="0"/>
              </a:spcAft>
              <a:buClr>
                <a:srgbClr val="000000"/>
              </a:buClr>
              <a:buSzPct val="166666"/>
              <a:buFont typeface="Arial"/>
              <a:buChar char="•"/>
              <a:defRPr/>
            </a:pPr>
            <a:r>
              <a:rPr lang="en-US" sz="3000" kern="0">
                <a:latin typeface="Arial"/>
                <a:ea typeface="Arial"/>
                <a:cs typeface="Arial"/>
                <a:sym typeface="Arial"/>
              </a:rPr>
              <a:t>Lots of water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972" kern="0">
                <a:latin typeface="Arial"/>
                <a:ea typeface="Arial"/>
                <a:cs typeface="Arial"/>
                <a:sym typeface="Arial"/>
              </a:rPr>
              <a:t>Tinted windows</a:t>
            </a:r>
          </a:p>
        </p:txBody>
      </p:sp>
      <p:sp>
        <p:nvSpPr>
          <p:cNvPr id="20483" name="Shape 65"/>
          <p:cNvSpPr>
            <a:spLocks noChangeArrowheads="1"/>
          </p:cNvSpPr>
          <p:nvPr/>
        </p:nvSpPr>
        <p:spPr bwMode="auto">
          <a:xfrm>
            <a:off x="496888" y="296863"/>
            <a:ext cx="9166225" cy="1290637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84" name="Shape 66"/>
          <p:cNvSpPr>
            <a:spLocks noChangeArrowheads="1"/>
          </p:cNvSpPr>
          <p:nvPr/>
        </p:nvSpPr>
        <p:spPr bwMode="auto">
          <a:xfrm>
            <a:off x="4572000" y="1566863"/>
            <a:ext cx="5080000" cy="5089525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hape 71"/>
          <p:cNvSpPr>
            <a:spLocks noChangeArrowheads="1"/>
          </p:cNvSpPr>
          <p:nvPr/>
        </p:nvSpPr>
        <p:spPr bwMode="auto">
          <a:xfrm>
            <a:off x="496888" y="296863"/>
            <a:ext cx="9166225" cy="1290637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31" name="Shape 72"/>
          <p:cNvSpPr>
            <a:spLocks noChangeArrowheads="1"/>
          </p:cNvSpPr>
          <p:nvPr/>
        </p:nvSpPr>
        <p:spPr bwMode="auto">
          <a:xfrm>
            <a:off x="2582863" y="3079750"/>
            <a:ext cx="3481387" cy="3186113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32" name="Shape 73"/>
          <p:cNvSpPr>
            <a:spLocks noChangeArrowheads="1"/>
          </p:cNvSpPr>
          <p:nvPr/>
        </p:nvSpPr>
        <p:spPr bwMode="auto">
          <a:xfrm>
            <a:off x="920750" y="4011613"/>
            <a:ext cx="4170363" cy="306387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33" name="Shape 74"/>
          <p:cNvSpPr txBox="1">
            <a:spLocks noChangeArrowheads="1"/>
          </p:cNvSpPr>
          <p:nvPr/>
        </p:nvSpPr>
        <p:spPr bwMode="auto">
          <a:xfrm>
            <a:off x="1033463" y="3571875"/>
            <a:ext cx="1220787" cy="38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8100" tIns="38100" rIns="38100" bIns="38100"/>
          <a:lstStyle/>
          <a:p>
            <a:pPr>
              <a:lnSpc>
                <a:spcPct val="120000"/>
              </a:lnSpc>
            </a:pPr>
            <a:r>
              <a:rPr lang="en-US" sz="2000"/>
              <a:t>Light Ray</a:t>
            </a:r>
          </a:p>
        </p:txBody>
      </p:sp>
      <p:sp>
        <p:nvSpPr>
          <p:cNvPr id="22534" name="Shape 75"/>
          <p:cNvSpPr txBox="1">
            <a:spLocks noChangeArrowheads="1"/>
          </p:cNvSpPr>
          <p:nvPr/>
        </p:nvSpPr>
        <p:spPr bwMode="auto">
          <a:xfrm>
            <a:off x="3924300" y="2506663"/>
            <a:ext cx="2465388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8100" tIns="38100" rIns="38100" bIns="38100"/>
          <a:lstStyle/>
          <a:p>
            <a:pPr>
              <a:lnSpc>
                <a:spcPct val="120000"/>
              </a:lnSpc>
            </a:pPr>
            <a:r>
              <a:rPr lang="en-US" sz="2000"/>
              <a:t>Translucent object</a:t>
            </a:r>
          </a:p>
        </p:txBody>
      </p:sp>
      <p:sp>
        <p:nvSpPr>
          <p:cNvPr id="22535" name="Shape 76"/>
          <p:cNvSpPr>
            <a:spLocks noChangeArrowheads="1"/>
          </p:cNvSpPr>
          <p:nvPr/>
        </p:nvSpPr>
        <p:spPr bwMode="auto">
          <a:xfrm>
            <a:off x="6413500" y="2338388"/>
            <a:ext cx="2159000" cy="1673225"/>
          </a:xfrm>
          <a:prstGeom prst="rect">
            <a:avLst/>
          </a:prstGeom>
          <a:blipFill dpi="0" rotWithShape="1">
            <a:blip r:embed="rId7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36" name="Shape 77"/>
          <p:cNvSpPr>
            <a:spLocks noChangeArrowheads="1"/>
          </p:cNvSpPr>
          <p:nvPr/>
        </p:nvSpPr>
        <p:spPr bwMode="auto">
          <a:xfrm>
            <a:off x="6413500" y="4116388"/>
            <a:ext cx="2159000" cy="1884362"/>
          </a:xfrm>
          <a:prstGeom prst="rect">
            <a:avLst/>
          </a:prstGeom>
          <a:blipFill dpi="0" rotWithShape="1">
            <a:blip r:embed="rId8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37" name="Shape 78"/>
          <p:cNvSpPr>
            <a:spLocks noChangeArrowheads="1"/>
          </p:cNvSpPr>
          <p:nvPr/>
        </p:nvSpPr>
        <p:spPr bwMode="auto">
          <a:xfrm>
            <a:off x="6400800" y="3657600"/>
            <a:ext cx="1639888" cy="1036638"/>
          </a:xfrm>
          <a:prstGeom prst="rect">
            <a:avLst/>
          </a:prstGeom>
          <a:blipFill dpi="0" rotWithShape="1">
            <a:blip r:embed="rId9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38" name="Shape 79"/>
          <p:cNvSpPr>
            <a:spLocks noChangeArrowheads="1"/>
          </p:cNvSpPr>
          <p:nvPr/>
        </p:nvSpPr>
        <p:spPr bwMode="auto">
          <a:xfrm>
            <a:off x="6705600" y="4165600"/>
            <a:ext cx="1905000" cy="952500"/>
          </a:xfrm>
          <a:prstGeom prst="rect">
            <a:avLst/>
          </a:prstGeom>
          <a:blipFill dpi="0" rotWithShape="1">
            <a:blip r:embed="rId10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39" name="Shape 80"/>
          <p:cNvSpPr>
            <a:spLocks noChangeArrowheads="1"/>
          </p:cNvSpPr>
          <p:nvPr/>
        </p:nvSpPr>
        <p:spPr bwMode="auto">
          <a:xfrm>
            <a:off x="2952750" y="2963863"/>
            <a:ext cx="1884363" cy="1047750"/>
          </a:xfrm>
          <a:prstGeom prst="rect">
            <a:avLst/>
          </a:prstGeom>
          <a:blipFill dpi="0" rotWithShape="1">
            <a:blip r:embed="rId11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40" name="Shape 81"/>
          <p:cNvSpPr>
            <a:spLocks noChangeArrowheads="1"/>
          </p:cNvSpPr>
          <p:nvPr/>
        </p:nvSpPr>
        <p:spPr bwMode="auto">
          <a:xfrm>
            <a:off x="2952750" y="4540250"/>
            <a:ext cx="1884363" cy="952500"/>
          </a:xfrm>
          <a:prstGeom prst="rect">
            <a:avLst/>
          </a:prstGeom>
          <a:blipFill dpi="0" rotWithShape="1">
            <a:blip r:embed="rId1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41" name="Shape 82"/>
          <p:cNvSpPr txBox="1">
            <a:spLocks noChangeArrowheads="1"/>
          </p:cNvSpPr>
          <p:nvPr/>
        </p:nvSpPr>
        <p:spPr bwMode="auto">
          <a:xfrm>
            <a:off x="8399463" y="3981450"/>
            <a:ext cx="1703387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8100" tIns="38100" rIns="38100" bIns="38100"/>
          <a:lstStyle/>
          <a:p>
            <a:pPr>
              <a:lnSpc>
                <a:spcPct val="120000"/>
              </a:lnSpc>
            </a:pPr>
            <a:r>
              <a:rPr lang="en-US" sz="2000"/>
              <a:t>Scatters light</a:t>
            </a:r>
          </a:p>
        </p:txBody>
      </p:sp>
      <p:sp>
        <p:nvSpPr>
          <p:cNvPr id="22542" name="Shape 83"/>
          <p:cNvSpPr txBox="1">
            <a:spLocks noChangeArrowheads="1"/>
          </p:cNvSpPr>
          <p:nvPr/>
        </p:nvSpPr>
        <p:spPr bwMode="auto">
          <a:xfrm>
            <a:off x="1287463" y="2416175"/>
            <a:ext cx="1649412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8100" tIns="38100" rIns="38100" bIns="38100"/>
          <a:lstStyle/>
          <a:p>
            <a:pPr>
              <a:lnSpc>
                <a:spcPct val="120000"/>
              </a:lnSpc>
            </a:pPr>
            <a:r>
              <a:rPr lang="en-US" sz="2000"/>
              <a:t>Could even reflect some</a:t>
            </a:r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/>
          <p:nvPr/>
        </p:nvSpPr>
        <p:spPr>
          <a:xfrm>
            <a:off x="609600" y="1697038"/>
            <a:ext cx="9017000" cy="5002212"/>
          </a:xfrm>
          <a:prstGeom prst="rect">
            <a:avLst/>
          </a:prstGeom>
        </p:spPr>
        <p:txBody>
          <a:bodyPr lIns="38100" tIns="38100" rIns="38100" bIns="38100"/>
          <a:lstStyle/>
          <a:p>
            <a:pPr marL="381000" indent="-241300" fontAlgn="auto">
              <a:lnSpc>
                <a:spcPct val="11990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66666"/>
              <a:buFont typeface="Arial"/>
              <a:buChar char="•"/>
              <a:defRPr/>
            </a:pPr>
            <a:r>
              <a:rPr lang="en-US" sz="3000" kern="0">
                <a:latin typeface="Arial"/>
                <a:ea typeface="Arial"/>
                <a:cs typeface="Arial"/>
                <a:sym typeface="Arial"/>
              </a:rPr>
              <a:t>Materials that absorb or reflect ALL of the light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972" kern="0">
                <a:latin typeface="Arial"/>
                <a:ea typeface="Arial"/>
                <a:cs typeface="Arial"/>
                <a:sym typeface="Arial"/>
              </a:rPr>
              <a:t>Do not let light pass through</a:t>
            </a:r>
          </a:p>
        </p:txBody>
      </p:sp>
      <p:sp>
        <p:nvSpPr>
          <p:cNvPr id="24579" name="Shape 89"/>
          <p:cNvSpPr>
            <a:spLocks noChangeArrowheads="1"/>
          </p:cNvSpPr>
          <p:nvPr/>
        </p:nvSpPr>
        <p:spPr bwMode="auto">
          <a:xfrm>
            <a:off x="496888" y="274638"/>
            <a:ext cx="9166225" cy="152400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580" name="Shape 90"/>
          <p:cNvSpPr>
            <a:spLocks noChangeArrowheads="1"/>
          </p:cNvSpPr>
          <p:nvPr/>
        </p:nvSpPr>
        <p:spPr bwMode="auto">
          <a:xfrm>
            <a:off x="7112000" y="3302000"/>
            <a:ext cx="2317750" cy="2900363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Default Design">
  <a:themeElements>
    <a:clrScheme name="blank">
      <a:dk1>
        <a:srgbClr val="000000"/>
      </a:dk1>
      <a:lt1>
        <a:srgbClr val="FFFFFF"/>
      </a:lt1>
      <a:dk2>
        <a:srgbClr val="073763"/>
      </a:dk2>
      <a:lt2>
        <a:srgbClr val="CFE2F3"/>
      </a:lt2>
      <a:accent1>
        <a:srgbClr val="404040"/>
      </a:accent1>
      <a:accent2>
        <a:srgbClr val="808080"/>
      </a:accent2>
      <a:accent3>
        <a:srgbClr val="C0C0C0"/>
      </a:accent3>
      <a:accent4>
        <a:srgbClr val="396187"/>
      </a:accent4>
      <a:accent5>
        <a:srgbClr val="6B8CAB"/>
      </a:accent5>
      <a:accent6>
        <a:srgbClr val="9DB7CF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192</Words>
  <PresentationFormat>Custom</PresentationFormat>
  <Paragraphs>43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Times New Roman</vt:lpstr>
      <vt:lpstr>Default Design</vt:lpstr>
      <vt:lpstr>Goal 6 - TTO</vt:lpstr>
      <vt:lpstr>Types of objects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 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Goal 6 - TTO</dc:title>
  <cp:lastModifiedBy>Grade 6</cp:lastModifiedBy>
  <cp:revision>1</cp:revision>
  <dcterms:modified xsi:type="dcterms:W3CDTF">2013-07-21T17:19:39Z</dcterms:modified>
</cp:coreProperties>
</file>