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22"/>
  </p:notesMasterIdLst>
  <p:sldIdLst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rgbClr val="5F729A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cxnSp>
        <p:nvCxnSpPr>
          <p:cNvPr id="25" name="Shape 25"/>
          <p:cNvCxnSpPr/>
          <p:nvPr/>
        </p:nvCxnSpPr>
        <p:spPr>
          <a:xfrm rot="-299953">
            <a:off x="5" y="1143061"/>
            <a:ext cx="9143683" cy="0"/>
          </a:xfrm>
          <a:prstGeom prst="straightConnector1">
            <a:avLst/>
          </a:prstGeom>
          <a:noFill/>
          <a:ln w="12700" cap="flat">
            <a:solidFill>
              <a:srgbClr val="4C5E6D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rgbClr val="000000">
              <a:alpha val="14901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1pPr>
            <a:lvl2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2pPr>
            <a:lvl3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3pPr>
            <a:lvl4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4pPr>
            <a:lvl5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5pPr>
            <a:lvl6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6pPr>
            <a:lvl7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7pPr>
            <a:lvl8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8pPr>
            <a:lvl9pPr marL="0" indent="114300" algn="ctr" rtl="0">
              <a:buSzPct val="100000"/>
              <a:buFont typeface="Arial"/>
              <a:buNone/>
              <a:defRPr sz="18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rgbClr val="5F729A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32" name="Shape 3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4" name="Shape 34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35" name="Shape 35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cxnSp>
        <p:nvCxnSpPr>
          <p:cNvPr id="37" name="Shape 37"/>
          <p:cNvCxnSpPr/>
          <p:nvPr/>
        </p:nvCxnSpPr>
        <p:spPr>
          <a:xfrm rot="-299953">
            <a:off x="5" y="1143061"/>
            <a:ext cx="9143683" cy="0"/>
          </a:xfrm>
          <a:prstGeom prst="straightConnector1">
            <a:avLst/>
          </a:prstGeom>
          <a:noFill/>
          <a:ln w="12700" cap="flat">
            <a:solidFill>
              <a:srgbClr val="4C5E6D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rgbClr val="000000">
              <a:alpha val="14901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rgbClr val="5F729A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44" name="Shape 44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45" name="Shape 45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7" name="Shape 47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48" name="Shape 48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cxnSp>
        <p:nvCxnSpPr>
          <p:cNvPr id="50" name="Shape 50"/>
          <p:cNvCxnSpPr/>
          <p:nvPr/>
        </p:nvCxnSpPr>
        <p:spPr>
          <a:xfrm rot="-299953">
            <a:off x="5" y="1143061"/>
            <a:ext cx="9143683" cy="0"/>
          </a:xfrm>
          <a:prstGeom prst="straightConnector1">
            <a:avLst/>
          </a:prstGeom>
          <a:noFill/>
          <a:ln w="12700" cap="flat">
            <a:solidFill>
              <a:srgbClr val="4C5E6D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rgbClr val="000000">
              <a:alpha val="14901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SzPct val="100000"/>
              <a:buFont typeface="Trebuchet MS"/>
              <a:buNone/>
              <a:defRPr sz="3600" b="1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rgbClr val="5F729A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55" name="Shape 55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58" name="Shape 58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59" name="Shape 59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cxnSp>
        <p:nvCxnSpPr>
          <p:cNvPr id="61" name="Shape 61"/>
          <p:cNvCxnSpPr/>
          <p:nvPr/>
        </p:nvCxnSpPr>
        <p:spPr>
          <a:xfrm rot="-299953">
            <a:off x="5" y="1143061"/>
            <a:ext cx="9143683" cy="0"/>
          </a:xfrm>
          <a:prstGeom prst="straightConnector1">
            <a:avLst/>
          </a:prstGeom>
          <a:noFill/>
          <a:ln w="12700" cap="flat">
            <a:solidFill>
              <a:srgbClr val="4C5E6D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rgbClr val="000000">
              <a:alpha val="14901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14300" algn="ctr" rtl="0">
              <a:spcBef>
                <a:spcPts val="0"/>
              </a:spcBef>
              <a:buSzPct val="100000"/>
              <a:buFont typeface="Trebuchet MS"/>
              <a:buNone/>
              <a:defRPr sz="1800">
                <a:solidFill>
                  <a:srgbClr val="C5D1D7"/>
                </a:solidFill>
              </a:defRPr>
            </a:lvl1pPr>
            <a:lvl2pPr marL="0" indent="114300" algn="ctr" rtl="0">
              <a:spcBef>
                <a:spcPts val="0"/>
              </a:spcBef>
              <a:buSzPct val="100000"/>
              <a:buFont typeface="Trebuchet MS"/>
              <a:buNone/>
              <a:defRPr sz="1800">
                <a:solidFill>
                  <a:srgbClr val="C5D1D7"/>
                </a:solidFill>
              </a:defRPr>
            </a:lvl2pPr>
            <a:lvl3pPr marL="0" indent="114300" algn="ctr" rtl="0">
              <a:spcBef>
                <a:spcPts val="0"/>
              </a:spcBef>
              <a:buSzPct val="100000"/>
              <a:buFont typeface="Trebuchet MS"/>
              <a:buNone/>
              <a:defRPr sz="1800">
                <a:solidFill>
                  <a:srgbClr val="C5D1D7"/>
                </a:solidFill>
              </a:defRPr>
            </a:lvl3pPr>
            <a:lvl4pPr marL="0" indent="114300" algn="ctr" rtl="0">
              <a:spcBef>
                <a:spcPts val="0"/>
              </a:spcBef>
              <a:buSzPct val="100000"/>
              <a:buFont typeface="Trebuchet MS"/>
              <a:buNone/>
              <a:defRPr sz="1800">
                <a:solidFill>
                  <a:srgbClr val="C5D1D7"/>
                </a:solidFill>
              </a:defRPr>
            </a:lvl4pPr>
            <a:lvl5pPr marL="0" indent="114300" algn="ctr" rtl="0">
              <a:spcBef>
                <a:spcPts val="0"/>
              </a:spcBef>
              <a:buSzPct val="100000"/>
              <a:buFont typeface="Trebuchet MS"/>
              <a:buNone/>
              <a:defRPr sz="1800">
                <a:solidFill>
                  <a:srgbClr val="C5D1D7"/>
                </a:solidFill>
              </a:defRPr>
            </a:lvl5pPr>
            <a:lvl6pPr marL="0" indent="114300" algn="ctr" rtl="0">
              <a:spcBef>
                <a:spcPts val="0"/>
              </a:spcBef>
              <a:buSzPct val="100000"/>
              <a:buFont typeface="Trebuchet MS"/>
              <a:buNone/>
              <a:defRPr sz="1800">
                <a:solidFill>
                  <a:srgbClr val="C5D1D7"/>
                </a:solidFill>
              </a:defRPr>
            </a:lvl6pPr>
            <a:lvl7pPr marL="0" indent="114300" algn="ctr" rtl="0">
              <a:spcBef>
                <a:spcPts val="0"/>
              </a:spcBef>
              <a:buSzPct val="100000"/>
              <a:buFont typeface="Trebuchet MS"/>
              <a:buNone/>
              <a:defRPr sz="1800">
                <a:solidFill>
                  <a:srgbClr val="C5D1D7"/>
                </a:solidFill>
              </a:defRPr>
            </a:lvl7pPr>
            <a:lvl8pPr marL="0" indent="114300" algn="ctr" rtl="0">
              <a:spcBef>
                <a:spcPts val="0"/>
              </a:spcBef>
              <a:buSzPct val="100000"/>
              <a:buFont typeface="Trebuchet MS"/>
              <a:buNone/>
              <a:defRPr sz="1800">
                <a:solidFill>
                  <a:srgbClr val="C5D1D7"/>
                </a:solidFill>
              </a:defRPr>
            </a:lvl8pPr>
            <a:lvl9pPr marL="0" indent="114300" algn="ctr" rtl="0">
              <a:spcBef>
                <a:spcPts val="0"/>
              </a:spcBef>
              <a:buSzPct val="100000"/>
              <a:buFont typeface="Trebuchet MS"/>
              <a:buNone/>
              <a:defRPr sz="1800">
                <a:solidFill>
                  <a:srgbClr val="C5D1D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0" y="-1438"/>
            <a:ext cx="9144000" cy="1525499"/>
          </a:xfrm>
          <a:prstGeom prst="rect">
            <a:avLst/>
          </a:prstGeom>
          <a:solidFill>
            <a:srgbClr val="5F729A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grpSp>
        <p:nvGrpSpPr>
          <p:cNvPr id="66" name="Shape 66"/>
          <p:cNvGrpSpPr/>
          <p:nvPr/>
        </p:nvGrpSpPr>
        <p:grpSpPr>
          <a:xfrm>
            <a:off x="0" y="-1438"/>
            <a:ext cx="649180" cy="6859503"/>
            <a:chOff x="0" y="-1438"/>
            <a:chExt cx="649180" cy="6859503"/>
          </a:xfrm>
        </p:grpSpPr>
        <p:sp>
          <p:nvSpPr>
            <p:cNvPr id="67" name="Shape 6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69" name="Shape 69"/>
          <p:cNvGrpSpPr/>
          <p:nvPr/>
        </p:nvGrpSpPr>
        <p:grpSpPr>
          <a:xfrm flipH="1">
            <a:off x="8494493" y="0"/>
            <a:ext cx="649180" cy="6859503"/>
            <a:chOff x="0" y="-1438"/>
            <a:chExt cx="649180" cy="6859503"/>
          </a:xfrm>
        </p:grpSpPr>
        <p:sp>
          <p:nvSpPr>
            <p:cNvPr id="70" name="Shape 7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endParaRPr/>
            </a:p>
          </p:txBody>
        </p:sp>
      </p:grpSp>
      <p:cxnSp>
        <p:nvCxnSpPr>
          <p:cNvPr id="72" name="Shape 72"/>
          <p:cNvCxnSpPr/>
          <p:nvPr/>
        </p:nvCxnSpPr>
        <p:spPr>
          <a:xfrm rot="-299953">
            <a:off x="5" y="1143061"/>
            <a:ext cx="9143683" cy="0"/>
          </a:xfrm>
          <a:prstGeom prst="straightConnector1">
            <a:avLst/>
          </a:prstGeom>
          <a:noFill/>
          <a:ln w="12700" cap="flat">
            <a:solidFill>
              <a:srgbClr val="4C5E6D">
                <a:alpha val="2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3" name="Shape 73"/>
          <p:cNvSpPr/>
          <p:nvPr/>
        </p:nvSpPr>
        <p:spPr>
          <a:xfrm>
            <a:off x="0" y="6324600"/>
            <a:ext cx="9144000" cy="534899"/>
          </a:xfrm>
          <a:prstGeom prst="rect">
            <a:avLst/>
          </a:prstGeom>
          <a:solidFill>
            <a:srgbClr val="000000">
              <a:alpha val="14901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F729A"/>
            </a:gs>
            <a:gs pos="100000">
              <a:srgbClr val="0000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rgbClr val="C5D1D7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228600" algn="l" rtl="0">
              <a:spcBef>
                <a:spcPts val="0"/>
              </a:spcBef>
              <a:buClr>
                <a:srgbClr val="C5D1D7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228600" algn="l" rtl="0">
              <a:spcBef>
                <a:spcPts val="0"/>
              </a:spcBef>
              <a:buClr>
                <a:srgbClr val="C5D1D7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228600" algn="l" rtl="0">
              <a:spcBef>
                <a:spcPts val="0"/>
              </a:spcBef>
              <a:buClr>
                <a:srgbClr val="C5D1D7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228600" algn="l" rtl="0">
              <a:spcBef>
                <a:spcPts val="0"/>
              </a:spcBef>
              <a:buClr>
                <a:srgbClr val="C5D1D7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indent="228600" algn="l" rtl="0">
              <a:spcBef>
                <a:spcPts val="0"/>
              </a:spcBef>
              <a:buClr>
                <a:srgbClr val="C5D1D7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indent="228600" algn="l" rtl="0">
              <a:spcBef>
                <a:spcPts val="0"/>
              </a:spcBef>
              <a:buClr>
                <a:srgbClr val="C5D1D7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indent="228600" algn="l" rtl="0">
              <a:spcBef>
                <a:spcPts val="0"/>
              </a:spcBef>
              <a:buClr>
                <a:srgbClr val="C5D1D7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indent="228600" algn="l" rtl="0">
              <a:spcBef>
                <a:spcPts val="0"/>
              </a:spcBef>
              <a:buClr>
                <a:srgbClr val="C5D1D7"/>
              </a:buClr>
              <a:buSzPct val="100000"/>
              <a:buFont typeface="Trebuchet MS"/>
              <a:buNone/>
              <a:defRPr sz="3600" b="1" i="0" u="none" strike="noStrike" cap="none" baseline="0">
                <a:solidFill>
                  <a:srgbClr val="C5D1D7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FFFFFF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480"/>
              </a:spcBef>
              <a:buClr>
                <a:srgbClr val="FFFFFF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rgbClr val="FFFFFF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360"/>
              </a:spcBef>
              <a:buClr>
                <a:srgbClr val="FFFFFF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360"/>
              </a:spcBef>
              <a:buClr>
                <a:srgbClr val="FFFFFF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360"/>
              </a:spcBef>
              <a:buClr>
                <a:srgbClr val="FFFFFF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360"/>
              </a:spcBef>
              <a:buClr>
                <a:srgbClr val="FFFFFF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360"/>
              </a:spcBef>
              <a:buClr>
                <a:srgbClr val="FFFFFF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360"/>
              </a:spcBef>
              <a:buClr>
                <a:srgbClr val="FFFFFF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d0zION8xjb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r7hO-1ItqX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dirty="0" smtClean="0"/>
              <a:t>Goal 4 – The Periodic Table</a:t>
            </a:r>
            <a:endParaRPr lang="en-US" dirty="0"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Students will be able to use a periodic table to identify elements.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97675" y="93825"/>
            <a:ext cx="8848767" cy="662921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What's in the square?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/>
              <a:t>Atomic number</a:t>
            </a:r>
          </a:p>
          <a:p>
            <a:pPr marL="457200" lvl="0" indent="-419100" rtl="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/>
              <a:t>Chemical symbol</a:t>
            </a:r>
          </a:p>
          <a:p>
            <a:pPr marL="457200" lvl="0" indent="-419100" rtl="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/>
              <a:t>Element name</a:t>
            </a:r>
          </a:p>
          <a:p>
            <a:pPr marL="457200" lvl="0" indent="-4191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/>
              <a:t>Atomic mass</a:t>
            </a:r>
          </a:p>
        </p:txBody>
      </p:sp>
      <p:sp>
        <p:nvSpPr>
          <p:cNvPr id="175" name="Shape 175"/>
          <p:cNvSpPr/>
          <p:nvPr/>
        </p:nvSpPr>
        <p:spPr>
          <a:xfrm>
            <a:off x="3031320" y="3779225"/>
            <a:ext cx="6013054" cy="30787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Atomic number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Number of protons in the nucleus</a:t>
            </a:r>
          </a:p>
        </p:txBody>
      </p:sp>
      <p:sp>
        <p:nvSpPr>
          <p:cNvPr id="182" name="Shape 182"/>
          <p:cNvSpPr/>
          <p:nvPr/>
        </p:nvSpPr>
        <p:spPr>
          <a:xfrm>
            <a:off x="2124075" y="2654375"/>
            <a:ext cx="4895850" cy="3276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What is a chemical symbol?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/>
              <a:t>Contain one or two letters</a:t>
            </a:r>
          </a:p>
          <a:p>
            <a:pPr marL="457200" lvl="0" indent="-419100" rtl="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/>
              <a:t>Abbreviation of the elements name in English</a:t>
            </a:r>
          </a:p>
          <a:p>
            <a:pPr marL="457200" lvl="0" indent="-4191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/>
              <a:t>Previously discovered elements might be characterized by a symbol related to their Latin name</a:t>
            </a:r>
          </a:p>
        </p:txBody>
      </p:sp>
      <p:sp>
        <p:nvSpPr>
          <p:cNvPr id="189" name="Shape 189"/>
          <p:cNvSpPr/>
          <p:nvPr/>
        </p:nvSpPr>
        <p:spPr>
          <a:xfrm>
            <a:off x="5862952" y="4388018"/>
            <a:ext cx="2908622" cy="217988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What is average atomic mass?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/>
              <a:t>Measure of the mass of the elements</a:t>
            </a:r>
          </a:p>
          <a:p>
            <a:pPr marL="457200" lvl="0" indent="-419100" rtl="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/>
              <a:t>Sum of number of protons and neutrons found in the nucleus.</a:t>
            </a:r>
          </a:p>
          <a:p>
            <a:pPr marL="457200" lvl="0" indent="-4191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/>
              <a:t>Mass Number</a:t>
            </a:r>
          </a:p>
        </p:txBody>
      </p:sp>
      <p:sp>
        <p:nvSpPr>
          <p:cNvPr id="196" name="Shape 196"/>
          <p:cNvSpPr/>
          <p:nvPr/>
        </p:nvSpPr>
        <p:spPr>
          <a:xfrm>
            <a:off x="5561125" y="2607241"/>
            <a:ext cx="3440271" cy="412636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How do I fund the number of Protons, Neutrons, and Electrons?</a:t>
            </a:r>
          </a:p>
        </p:txBody>
      </p:sp>
      <p:sp>
        <p:nvSpPr>
          <p:cNvPr id="202" name="Shape 202"/>
          <p:cNvSpPr/>
          <p:nvPr/>
        </p:nvSpPr>
        <p:spPr>
          <a:xfrm>
            <a:off x="1086291" y="2104194"/>
            <a:ext cx="3091040" cy="363280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03" name="Shape 203"/>
          <p:cNvSpPr/>
          <p:nvPr/>
        </p:nvSpPr>
        <p:spPr>
          <a:xfrm>
            <a:off x="5066379" y="2136403"/>
            <a:ext cx="3483833" cy="3489992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4" name="Shape 204"/>
          <p:cNvSpPr txBox="1"/>
          <p:nvPr/>
        </p:nvSpPr>
        <p:spPr>
          <a:xfrm>
            <a:off x="2179750" y="3453341"/>
            <a:ext cx="1593599" cy="7917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3600">
                <a:solidFill>
                  <a:srgbClr val="FFFFFF"/>
                </a:solidFill>
              </a:rPr>
              <a:t>APE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6230775" y="3372450"/>
            <a:ext cx="1367700" cy="10179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 sz="3600">
                <a:solidFill>
                  <a:srgbClr val="FF0000"/>
                </a:solidFill>
              </a:rPr>
              <a:t>MAN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None/>
            </a:pPr>
            <a:r>
              <a:rPr lang="en-US"/>
              <a:t>How do I find the number of Protons, Neutrons, and Electrons?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APE</a:t>
            </a:r>
          </a:p>
          <a:p>
            <a:pPr lvl="0" rtl="0">
              <a:buNone/>
            </a:pPr>
            <a:r>
              <a:rPr lang="en-US"/>
              <a:t>Stands for:</a:t>
            </a:r>
          </a:p>
          <a:p>
            <a:endParaRPr/>
          </a:p>
          <a:p>
            <a:pPr marL="457200" lvl="0" indent="-419100" rtl="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tomic Number =</a:t>
            </a:r>
          </a:p>
          <a:p>
            <a:pPr marL="457200" lvl="0" indent="-419100" rtl="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/>
              <a:t>Number of </a:t>
            </a:r>
            <a:r>
              <a:rPr lang="en-US">
                <a:solidFill>
                  <a:srgbClr val="FF0000"/>
                </a:solidFill>
              </a:rPr>
              <a:t>P</a:t>
            </a:r>
            <a:r>
              <a:rPr lang="en-US"/>
              <a:t>rotons = </a:t>
            </a:r>
          </a:p>
          <a:p>
            <a:pPr marL="457200" lvl="0" indent="-4191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/>
              <a:t>Number of </a:t>
            </a:r>
            <a:r>
              <a:rPr lang="en-US">
                <a:solidFill>
                  <a:srgbClr val="FF0000"/>
                </a:solidFill>
              </a:rPr>
              <a:t>E</a:t>
            </a:r>
            <a:r>
              <a:rPr lang="en-US"/>
              <a:t>lectrons.</a:t>
            </a:r>
          </a:p>
        </p:txBody>
      </p:sp>
      <p:sp>
        <p:nvSpPr>
          <p:cNvPr id="212" name="Shape 212"/>
          <p:cNvSpPr/>
          <p:nvPr/>
        </p:nvSpPr>
        <p:spPr>
          <a:xfrm>
            <a:off x="6767892" y="1600200"/>
            <a:ext cx="1918906" cy="225271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13" name="Shape 213"/>
          <p:cNvSpPr/>
          <p:nvPr/>
        </p:nvSpPr>
        <p:spPr>
          <a:xfrm>
            <a:off x="868024" y="5072918"/>
            <a:ext cx="2260851" cy="169485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14" name="Shape 214"/>
          <p:cNvSpPr txBox="1"/>
          <p:nvPr/>
        </p:nvSpPr>
        <p:spPr>
          <a:xfrm>
            <a:off x="4087620" y="4961850"/>
            <a:ext cx="4831799" cy="1642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</a:rPr>
              <a:t>Atomic number 26 = </a:t>
            </a:r>
          </a:p>
          <a:p>
            <a:endParaRPr/>
          </a:p>
          <a:p>
            <a:pPr marL="457200" lvl="0" indent="-3810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</a:rPr>
              <a:t>26 protons and 26 Electrons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None/>
            </a:pPr>
            <a:r>
              <a:rPr lang="en-US"/>
              <a:t>How do I fund the number of Protons, Neutrons, and Electrons?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MAN</a:t>
            </a:r>
          </a:p>
          <a:p>
            <a:pPr lvl="0" rtl="0">
              <a:buNone/>
            </a:pPr>
            <a:r>
              <a:rPr lang="en-US"/>
              <a:t>Stands for:</a:t>
            </a:r>
          </a:p>
          <a:p>
            <a:endParaRPr/>
          </a:p>
          <a:p>
            <a:pPr marL="457200" lvl="0" indent="-419100" rtl="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>
                <a:solidFill>
                  <a:srgbClr val="FF0000"/>
                </a:solidFill>
              </a:rPr>
              <a:t>M</a:t>
            </a:r>
            <a:r>
              <a:rPr lang="en-US"/>
              <a:t>ass number - </a:t>
            </a:r>
          </a:p>
          <a:p>
            <a:pPr marL="457200" lvl="0" indent="-419100" rtl="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>
                <a:solidFill>
                  <a:srgbClr val="FF0000"/>
                </a:solidFill>
              </a:rPr>
              <a:t>A</a:t>
            </a:r>
            <a:r>
              <a:rPr lang="en-US"/>
              <a:t>tomic Number = </a:t>
            </a:r>
          </a:p>
          <a:p>
            <a:pPr marL="457200" lvl="0" indent="-419100">
              <a:buClr>
                <a:srgbClr val="FFFFFF"/>
              </a:buClr>
              <a:buSzPct val="166666"/>
              <a:buFont typeface="Arial"/>
              <a:buChar char="•"/>
            </a:pP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/>
              <a:t>umber of </a:t>
            </a:r>
            <a:r>
              <a:rPr lang="en-US">
                <a:solidFill>
                  <a:srgbClr val="FF0000"/>
                </a:solidFill>
              </a:rPr>
              <a:t>N</a:t>
            </a:r>
            <a:r>
              <a:rPr lang="en-US"/>
              <a:t>eutrons</a:t>
            </a:r>
          </a:p>
        </p:txBody>
      </p:sp>
      <p:sp>
        <p:nvSpPr>
          <p:cNvPr id="221" name="Shape 221"/>
          <p:cNvSpPr/>
          <p:nvPr/>
        </p:nvSpPr>
        <p:spPr>
          <a:xfrm>
            <a:off x="6711479" y="1600200"/>
            <a:ext cx="2291144" cy="229730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22" name="Shape 222"/>
          <p:cNvSpPr/>
          <p:nvPr/>
        </p:nvSpPr>
        <p:spPr>
          <a:xfrm>
            <a:off x="1042524" y="4873042"/>
            <a:ext cx="2260851" cy="169485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23" name="Shape 223"/>
          <p:cNvSpPr txBox="1"/>
          <p:nvPr/>
        </p:nvSpPr>
        <p:spPr>
          <a:xfrm>
            <a:off x="4087620" y="4961850"/>
            <a:ext cx="4831799" cy="1642199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</a:rPr>
              <a:t>Mass number is 56 - 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</a:rPr>
              <a:t>Atomic number 26 = 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</a:rPr>
              <a:t>30 Neutrons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None/>
            </a:pPr>
            <a:r>
              <a:rPr lang="en-US"/>
              <a:t>Goal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None/>
            </a:pPr>
            <a:r>
              <a:rPr lang="en-US"/>
              <a:t>Students will be able to use a periodic table to identify elements.</a:t>
            </a:r>
          </a:p>
        </p:txBody>
      </p:sp>
      <p:sp>
        <p:nvSpPr>
          <p:cNvPr id="230" name="Shape 230"/>
          <p:cNvSpPr/>
          <p:nvPr/>
        </p:nvSpPr>
        <p:spPr>
          <a:xfrm>
            <a:off x="2087224" y="2960669"/>
            <a:ext cx="5400438" cy="330805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237" name="Shape 237">
            <a:hlinkClick r:id="rId3"/>
          </p:cNvPr>
          <p:cNvSpPr/>
          <p:nvPr/>
        </p:nvSpPr>
        <p:spPr>
          <a:xfrm>
            <a:off x="115076" y="0"/>
            <a:ext cx="8913847" cy="6678067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07" name="Shape 107">
            <a:hlinkClick r:id="rId3"/>
          </p:cNvPr>
          <p:cNvSpPr/>
          <p:nvPr/>
        </p:nvSpPr>
        <p:spPr>
          <a:xfrm>
            <a:off x="115083" y="89971"/>
            <a:ext cx="8913832" cy="667805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Who is Dmitri Mendeleev?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A russian scientist that discovered a set of patterns that applied to all the elements.</a:t>
            </a:r>
          </a:p>
        </p:txBody>
      </p:sp>
      <p:sp>
        <p:nvSpPr>
          <p:cNvPr id="114" name="Shape 114"/>
          <p:cNvSpPr/>
          <p:nvPr/>
        </p:nvSpPr>
        <p:spPr>
          <a:xfrm>
            <a:off x="5420877" y="3216593"/>
            <a:ext cx="3265922" cy="335130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What did he find out about elements?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He noticed that a pattern of properties appeared when he arranged the elements in order of increasing atomic mass.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When was the first periodic table published?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1869</a:t>
            </a:r>
          </a:p>
        </p:txBody>
      </p:sp>
      <p:sp>
        <p:nvSpPr>
          <p:cNvPr id="133" name="Shape 133"/>
          <p:cNvSpPr/>
          <p:nvPr/>
        </p:nvSpPr>
        <p:spPr>
          <a:xfrm>
            <a:off x="3865460" y="913275"/>
            <a:ext cx="4821339" cy="5814548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What is the periodic table?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A chart of elements showing the repeating pattern of their properties</a:t>
            </a:r>
          </a:p>
        </p:txBody>
      </p:sp>
      <p:sp>
        <p:nvSpPr>
          <p:cNvPr id="140" name="Shape 140"/>
          <p:cNvSpPr/>
          <p:nvPr/>
        </p:nvSpPr>
        <p:spPr>
          <a:xfrm>
            <a:off x="4304612" y="3598625"/>
            <a:ext cx="4010025" cy="24574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The properties of an element....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-US"/>
              <a:t>can be predicted from its location on the periodic table.</a:t>
            </a:r>
          </a:p>
        </p:txBody>
      </p:sp>
      <p:sp>
        <p:nvSpPr>
          <p:cNvPr id="147" name="Shape 147"/>
          <p:cNvSpPr/>
          <p:nvPr/>
        </p:nvSpPr>
        <p:spPr>
          <a:xfrm>
            <a:off x="5693516" y="2231668"/>
            <a:ext cx="2887645" cy="4336231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/>
              <a:t>What are periods and groups?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Horizontal rows are called PERIODS</a:t>
            </a:r>
          </a:p>
          <a:p>
            <a:pPr lvl="0" rtl="0">
              <a:buNone/>
            </a:pPr>
            <a:r>
              <a:rPr lang="en-US"/>
              <a:t> - contains a series of different elements where the properties of each element change.</a:t>
            </a:r>
          </a:p>
        </p:txBody>
      </p:sp>
      <p:sp>
        <p:nvSpPr>
          <p:cNvPr id="154" name="Shape 154"/>
          <p:cNvSpPr/>
          <p:nvPr/>
        </p:nvSpPr>
        <p:spPr>
          <a:xfrm>
            <a:off x="4467452" y="3411772"/>
            <a:ext cx="4116172" cy="3085077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buNone/>
            </a:pPr>
            <a:r>
              <a:rPr lang="en-US"/>
              <a:t>What are periods and groups?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-US"/>
              <a:t>Vertical columns are called GROUPS</a:t>
            </a:r>
          </a:p>
          <a:p>
            <a:pPr lvl="0" rtl="0">
              <a:buNone/>
            </a:pPr>
            <a:r>
              <a:rPr lang="en-US"/>
              <a:t> - sometimes known as families</a:t>
            </a:r>
          </a:p>
          <a:p>
            <a:pPr lvl="0">
              <a:buNone/>
            </a:pPr>
            <a:r>
              <a:rPr lang="en-US"/>
              <a:t> - consist of elements with similiar chracteristics.</a:t>
            </a:r>
          </a:p>
        </p:txBody>
      </p:sp>
      <p:sp>
        <p:nvSpPr>
          <p:cNvPr id="161" name="Shape 161"/>
          <p:cNvSpPr/>
          <p:nvPr/>
        </p:nvSpPr>
        <p:spPr>
          <a:xfrm>
            <a:off x="4375276" y="3392320"/>
            <a:ext cx="4311523" cy="32382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Custom 419">
      <a:dk1>
        <a:srgbClr val="000000"/>
      </a:dk1>
      <a:lt1>
        <a:srgbClr val="FFFFFF"/>
      </a:lt1>
      <a:dk2>
        <a:srgbClr val="4C5E6D"/>
      </a:dk2>
      <a:lt2>
        <a:srgbClr val="C5D1D7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5F729A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On-screen Show (4:3)</PresentationFormat>
  <Paragraphs>59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/>
      <vt:lpstr/>
      <vt:lpstr>Goal 4 – The Periodic Table</vt:lpstr>
      <vt:lpstr>Slide 2</vt:lpstr>
      <vt:lpstr>Who is Dmitri Mendeleev?</vt:lpstr>
      <vt:lpstr>What did he find out about elements?</vt:lpstr>
      <vt:lpstr>When was the first periodic table published?</vt:lpstr>
      <vt:lpstr>What is the periodic table?</vt:lpstr>
      <vt:lpstr>The properties of an element....</vt:lpstr>
      <vt:lpstr>What are periods and groups?</vt:lpstr>
      <vt:lpstr>What are periods and groups?</vt:lpstr>
      <vt:lpstr>Slide 10</vt:lpstr>
      <vt:lpstr>What's in the square?</vt:lpstr>
      <vt:lpstr>Atomic number</vt:lpstr>
      <vt:lpstr>What is a chemical symbol?</vt:lpstr>
      <vt:lpstr>What is average atomic mass?</vt:lpstr>
      <vt:lpstr>How do I fund the number of Protons, Neutrons, and Electrons?</vt:lpstr>
      <vt:lpstr>How do I find the number of Protons, Neutrons, and Electrons?</vt:lpstr>
      <vt:lpstr>How do I fund the number of Protons, Neutrons, and Electrons?</vt:lpstr>
      <vt:lpstr>Goal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4 – The Periodic Table</dc:title>
  <dc:creator>Owner</dc:creator>
  <cp:lastModifiedBy>Owner</cp:lastModifiedBy>
  <cp:revision>1</cp:revision>
  <dcterms:modified xsi:type="dcterms:W3CDTF">2013-02-10T18:06:36Z</dcterms:modified>
</cp:coreProperties>
</file>