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1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2"/>
          <p:cNvSpPr>
            <a:spLocks noGrp="1" noRo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55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17410" name="Shape 5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17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35842" name="Shape 11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24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37890" name="Shape 12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30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39938" name="Shape 13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35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41986" name="Shape 13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40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44034" name="Shape 14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145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46082" name="Shape 14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//////////////////////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hape 151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48130" name="Shape 15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hape 156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50178" name="Shape 15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2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19458" name="Shape 6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69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21506" name="Shape 7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76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23554" name="Shape 7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82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25602" name="Shape 8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89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27650" name="Shape 9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96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29698" name="Shape 9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03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31746" name="Shape 10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10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33794" name="Shape 11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"/>
          <p:cNvSpPr>
            <a:spLocks noChangeArrowheads="1"/>
          </p:cNvSpPr>
          <p:nvPr/>
        </p:nvSpPr>
        <p:spPr bwMode="auto">
          <a:xfrm>
            <a:off x="371475" y="311150"/>
            <a:ext cx="8401050" cy="4440238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sp>
        <p:nvSpPr>
          <p:cNvPr id="5" name="Shape 9"/>
          <p:cNvSpPr>
            <a:spLocks noChangeArrowheads="1"/>
          </p:cNvSpPr>
          <p:nvPr/>
        </p:nvSpPr>
        <p:spPr bwMode="auto">
          <a:xfrm>
            <a:off x="371475" y="4903788"/>
            <a:ext cx="8401050" cy="1206500"/>
          </a:xfrm>
          <a:prstGeom prst="roundRect">
            <a:avLst>
              <a:gd name="adj" fmla="val 15241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630810"/>
            <a:ext cx="7772400" cy="37893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457200" algn="l" rtl="0">
              <a:spcBef>
                <a:spcPts val="0"/>
              </a:spcBef>
              <a:buClr>
                <a:srgbClr val="800000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rgbClr val="800000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rgbClr val="800000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rgbClr val="800000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rgbClr val="800000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rgbClr val="800000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rgbClr val="800000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rgbClr val="800000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rgbClr val="800000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5195894"/>
            <a:ext cx="7772400" cy="61409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indent="190500" algn="l" rtl="0">
              <a:spcBef>
                <a:spcPts val="0"/>
              </a:spcBef>
              <a:buClr>
                <a:srgbClr val="333333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rgbClr val="333333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rgbClr val="333333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rgbClr val="333333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rgbClr val="333333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rgbClr val="333333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rgbClr val="333333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rgbClr val="333333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rgbClr val="333333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1pPr>
            <a:lvl2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2pPr>
            <a:lvl3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3pPr>
            <a:lvl4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4pPr>
            <a:lvl5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5pPr>
            <a:lvl6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6pPr>
            <a:lvl7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7pPr>
            <a:lvl8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8pPr>
            <a:lvl9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3"/>
          <p:cNvSpPr>
            <a:spLocks noChangeArrowheads="1"/>
          </p:cNvSpPr>
          <p:nvPr/>
        </p:nvSpPr>
        <p:spPr bwMode="auto">
          <a:xfrm>
            <a:off x="371475" y="1550988"/>
            <a:ext cx="8401050" cy="5170487"/>
          </a:xfrm>
          <a:prstGeom prst="roundRect">
            <a:avLst>
              <a:gd name="adj" fmla="val 2972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sp>
        <p:nvSpPr>
          <p:cNvPr id="5" name="Shape 14"/>
          <p:cNvSpPr/>
          <p:nvPr/>
        </p:nvSpPr>
        <p:spPr>
          <a:xfrm rot="10800000" flipH="1">
            <a:off x="371475" y="0"/>
            <a:ext cx="8401050" cy="1400175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rgbClr val="800000"/>
                </a:solidFill>
              </a:defRPr>
            </a:lvl1pPr>
            <a:lvl2pPr rtl="0">
              <a:defRPr>
                <a:solidFill>
                  <a:srgbClr val="800000"/>
                </a:solidFill>
              </a:defRPr>
            </a:lvl2pPr>
            <a:lvl3pPr rtl="0">
              <a:defRPr>
                <a:solidFill>
                  <a:srgbClr val="800000"/>
                </a:solidFill>
              </a:defRPr>
            </a:lvl3pPr>
            <a:lvl4pPr rtl="0">
              <a:defRPr>
                <a:solidFill>
                  <a:srgbClr val="800000"/>
                </a:solidFill>
              </a:defRPr>
            </a:lvl4pPr>
            <a:lvl5pPr rtl="0">
              <a:defRPr>
                <a:solidFill>
                  <a:srgbClr val="800000"/>
                </a:solidFill>
              </a:defRPr>
            </a:lvl5pPr>
            <a:lvl6pPr rtl="0">
              <a:defRPr>
                <a:solidFill>
                  <a:srgbClr val="800000"/>
                </a:solidFill>
              </a:defRPr>
            </a:lvl6pPr>
            <a:lvl7pPr rtl="0">
              <a:defRPr>
                <a:solidFill>
                  <a:srgbClr val="800000"/>
                </a:solidFill>
              </a:defRPr>
            </a:lvl7pPr>
            <a:lvl8pPr rtl="0">
              <a:defRPr>
                <a:solidFill>
                  <a:srgbClr val="800000"/>
                </a:solidFill>
              </a:defRPr>
            </a:lvl8pPr>
            <a:lvl9pPr rtl="0">
              <a:defRPr>
                <a:solidFill>
                  <a:srgbClr val="800000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8"/>
          <p:cNvSpPr>
            <a:spLocks noChangeArrowheads="1"/>
          </p:cNvSpPr>
          <p:nvPr/>
        </p:nvSpPr>
        <p:spPr bwMode="auto">
          <a:xfrm>
            <a:off x="371475" y="1550988"/>
            <a:ext cx="4114800" cy="5170487"/>
          </a:xfrm>
          <a:prstGeom prst="roundRect">
            <a:avLst>
              <a:gd name="adj" fmla="val 3782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sp>
        <p:nvSpPr>
          <p:cNvPr id="6" name="Shape 19"/>
          <p:cNvSpPr/>
          <p:nvPr/>
        </p:nvSpPr>
        <p:spPr>
          <a:xfrm rot="10800000" flipH="1">
            <a:off x="371475" y="0"/>
            <a:ext cx="8401050" cy="1400175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22"/>
          <p:cNvSpPr>
            <a:spLocks noChangeArrowheads="1"/>
          </p:cNvSpPr>
          <p:nvPr/>
        </p:nvSpPr>
        <p:spPr bwMode="auto">
          <a:xfrm>
            <a:off x="4657725" y="1550988"/>
            <a:ext cx="4114800" cy="5170487"/>
          </a:xfrm>
          <a:prstGeom prst="roundRect">
            <a:avLst>
              <a:gd name="adj" fmla="val 3782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rgbClr val="800000"/>
                </a:solidFill>
              </a:defRPr>
            </a:lvl1pPr>
            <a:lvl2pPr rtl="0">
              <a:defRPr>
                <a:solidFill>
                  <a:srgbClr val="800000"/>
                </a:solidFill>
              </a:defRPr>
            </a:lvl2pPr>
            <a:lvl3pPr rtl="0">
              <a:defRPr>
                <a:solidFill>
                  <a:srgbClr val="800000"/>
                </a:solidFill>
              </a:defRPr>
            </a:lvl3pPr>
            <a:lvl4pPr rtl="0">
              <a:defRPr>
                <a:solidFill>
                  <a:srgbClr val="800000"/>
                </a:solidFill>
              </a:defRPr>
            </a:lvl4pPr>
            <a:lvl5pPr rtl="0">
              <a:defRPr>
                <a:solidFill>
                  <a:srgbClr val="800000"/>
                </a:solidFill>
              </a:defRPr>
            </a:lvl5pPr>
            <a:lvl6pPr rtl="0">
              <a:defRPr>
                <a:solidFill>
                  <a:srgbClr val="800000"/>
                </a:solidFill>
              </a:defRPr>
            </a:lvl6pPr>
            <a:lvl7pPr rtl="0">
              <a:defRPr>
                <a:solidFill>
                  <a:srgbClr val="800000"/>
                </a:solidFill>
              </a:defRPr>
            </a:lvl7pPr>
            <a:lvl8pPr rtl="0">
              <a:defRPr>
                <a:solidFill>
                  <a:srgbClr val="800000"/>
                </a:solidFill>
              </a:defRPr>
            </a:lvl8pPr>
            <a:lvl9pPr rtl="0">
              <a:defRPr>
                <a:solidFill>
                  <a:srgbClr val="800000"/>
                </a:solidFill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761353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5"/>
          <p:cNvSpPr>
            <a:spLocks noChangeArrowheads="1"/>
          </p:cNvSpPr>
          <p:nvPr/>
        </p:nvSpPr>
        <p:spPr bwMode="auto">
          <a:xfrm>
            <a:off x="371475" y="1550988"/>
            <a:ext cx="8401050" cy="5170487"/>
          </a:xfrm>
          <a:prstGeom prst="roundRect">
            <a:avLst>
              <a:gd name="adj" fmla="val 2972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sp>
        <p:nvSpPr>
          <p:cNvPr id="4" name="Shape 26"/>
          <p:cNvSpPr/>
          <p:nvPr/>
        </p:nvSpPr>
        <p:spPr>
          <a:xfrm rot="10800000" flipH="1">
            <a:off x="371475" y="0"/>
            <a:ext cx="8401050" cy="1400175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rgbClr val="800000"/>
                </a:solidFill>
              </a:defRPr>
            </a:lvl1pPr>
            <a:lvl2pPr rtl="0">
              <a:defRPr>
                <a:solidFill>
                  <a:srgbClr val="800000"/>
                </a:solidFill>
              </a:defRPr>
            </a:lvl2pPr>
            <a:lvl3pPr rtl="0">
              <a:defRPr>
                <a:solidFill>
                  <a:srgbClr val="800000"/>
                </a:solidFill>
              </a:defRPr>
            </a:lvl3pPr>
            <a:lvl4pPr rtl="0">
              <a:defRPr>
                <a:solidFill>
                  <a:srgbClr val="800000"/>
                </a:solidFill>
              </a:defRPr>
            </a:lvl4pPr>
            <a:lvl5pPr rtl="0">
              <a:defRPr>
                <a:solidFill>
                  <a:srgbClr val="800000"/>
                </a:solidFill>
              </a:defRPr>
            </a:lvl5pPr>
            <a:lvl6pPr rtl="0">
              <a:defRPr>
                <a:solidFill>
                  <a:srgbClr val="800000"/>
                </a:solidFill>
              </a:defRPr>
            </a:lvl6pPr>
            <a:lvl7pPr rtl="0">
              <a:defRPr>
                <a:solidFill>
                  <a:srgbClr val="800000"/>
                </a:solidFill>
              </a:defRPr>
            </a:lvl7pPr>
            <a:lvl8pPr rtl="0">
              <a:defRPr>
                <a:solidFill>
                  <a:srgbClr val="800000"/>
                </a:solidFill>
              </a:defRPr>
            </a:lvl8pPr>
            <a:lvl9pPr rtl="0">
              <a:defRPr>
                <a:solidFill>
                  <a:srgbClr val="8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0"/>
          <p:cNvSpPr>
            <a:spLocks noChangeArrowheads="1"/>
          </p:cNvSpPr>
          <p:nvPr/>
        </p:nvSpPr>
        <p:spPr bwMode="auto">
          <a:xfrm>
            <a:off x="371475" y="311150"/>
            <a:ext cx="8401050" cy="5157788"/>
          </a:xfrm>
          <a:prstGeom prst="roundRect">
            <a:avLst>
              <a:gd name="adj" fmla="val 2778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72035" y="5702203"/>
            <a:ext cx="8399999" cy="865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52400" algn="l" rtl="0">
              <a:spcBef>
                <a:spcPts val="0"/>
              </a:spcBef>
              <a:buSzPct val="100000"/>
              <a:buFont typeface="Arial"/>
              <a:buNone/>
              <a:defRPr sz="2400" b="1">
                <a:solidFill>
                  <a:srgbClr val="FFFFFF"/>
                </a:solidFill>
              </a:defRPr>
            </a:lvl1pPr>
            <a:lvl2pPr marL="0" indent="152400" algn="l" rtl="0">
              <a:spcBef>
                <a:spcPts val="0"/>
              </a:spcBef>
              <a:buSzPct val="100000"/>
              <a:buFont typeface="Arial"/>
              <a:buNone/>
              <a:defRPr sz="2400" b="1">
                <a:solidFill>
                  <a:srgbClr val="FFFFFF"/>
                </a:solidFill>
              </a:defRPr>
            </a:lvl2pPr>
            <a:lvl3pPr marL="0" indent="152400" algn="l" rtl="0">
              <a:spcBef>
                <a:spcPts val="0"/>
              </a:spcBef>
              <a:buSzPct val="100000"/>
              <a:buFont typeface="Arial"/>
              <a:buNone/>
              <a:defRPr sz="2400" b="1">
                <a:solidFill>
                  <a:srgbClr val="FFFFFF"/>
                </a:solidFill>
              </a:defRPr>
            </a:lvl3pPr>
            <a:lvl4pPr marL="0" indent="152400" algn="l" rtl="0">
              <a:spcBef>
                <a:spcPts val="0"/>
              </a:spcBef>
              <a:buSzPct val="100000"/>
              <a:buFont typeface="Arial"/>
              <a:buNone/>
              <a:defRPr sz="2400" b="1">
                <a:solidFill>
                  <a:srgbClr val="FFFFFF"/>
                </a:solidFill>
              </a:defRPr>
            </a:lvl4pPr>
            <a:lvl5pPr marL="0" indent="152400" algn="l" rtl="0">
              <a:spcBef>
                <a:spcPts val="0"/>
              </a:spcBef>
              <a:buSzPct val="100000"/>
              <a:buFont typeface="Arial"/>
              <a:buNone/>
              <a:defRPr sz="2400" b="1">
                <a:solidFill>
                  <a:srgbClr val="FFFFFF"/>
                </a:solidFill>
              </a:defRPr>
            </a:lvl5pPr>
            <a:lvl6pPr marL="0" indent="152400" algn="l" rtl="0">
              <a:spcBef>
                <a:spcPts val="0"/>
              </a:spcBef>
              <a:buSzPct val="100000"/>
              <a:buFont typeface="Arial"/>
              <a:buNone/>
              <a:defRPr sz="2400" b="1">
                <a:solidFill>
                  <a:srgbClr val="FFFFFF"/>
                </a:solidFill>
              </a:defRPr>
            </a:lvl6pPr>
            <a:lvl7pPr marL="0" indent="152400" algn="l" rtl="0">
              <a:spcBef>
                <a:spcPts val="0"/>
              </a:spcBef>
              <a:buSzPct val="100000"/>
              <a:buFont typeface="Arial"/>
              <a:buNone/>
              <a:defRPr sz="2400" b="1">
                <a:solidFill>
                  <a:srgbClr val="FFFFFF"/>
                </a:solidFill>
              </a:defRPr>
            </a:lvl7pPr>
            <a:lvl8pPr marL="0" indent="152400" algn="l" rtl="0">
              <a:spcBef>
                <a:spcPts val="0"/>
              </a:spcBef>
              <a:buSzPct val="100000"/>
              <a:buFont typeface="Arial"/>
              <a:buNone/>
              <a:defRPr sz="2400" b="1">
                <a:solidFill>
                  <a:srgbClr val="FFFFFF"/>
                </a:solidFill>
              </a:defRPr>
            </a:lvl8pPr>
            <a:lvl9pPr marL="0" indent="152400" algn="l" rtl="0">
              <a:spcBef>
                <a:spcPts val="0"/>
              </a:spcBef>
              <a:buSzPct val="100000"/>
              <a:buFont typeface="Arial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2"/>
          <p:cNvSpPr>
            <a:spLocks noChangeArrowheads="1"/>
          </p:cNvSpPr>
          <p:nvPr/>
        </p:nvSpPr>
        <p:spPr bwMode="auto">
          <a:xfrm>
            <a:off x="371475" y="314325"/>
            <a:ext cx="8401050" cy="6229350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1857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34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8195" name="Shape 35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2mzDwgyk6Q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Mx5JJWI2aaw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5PVCC_vp54I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52"/>
          <p:cNvSpPr txBox="1">
            <a:spLocks noGrp="1"/>
          </p:cNvSpPr>
          <p:nvPr>
            <p:ph type="ctrTitle"/>
          </p:nvPr>
        </p:nvSpPr>
        <p:spPr>
          <a:xfrm>
            <a:off x="685800" y="706438"/>
            <a:ext cx="7772400" cy="37893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smtClean="0">
                <a:latin typeface="Arial" charset="0"/>
                <a:cs typeface="Arial" charset="0"/>
                <a:sym typeface="Arial" charset="0"/>
              </a:rPr>
              <a:t>Goal 5 – Elements and Compounds</a:t>
            </a:r>
          </a:p>
        </p:txBody>
      </p:sp>
      <p:sp>
        <p:nvSpPr>
          <p:cNvPr id="16386" name="Shape 53"/>
          <p:cNvSpPr txBox="1">
            <a:spLocks noGrp="1"/>
          </p:cNvSpPr>
          <p:nvPr>
            <p:ph type="subTitle" idx="1"/>
          </p:nvPr>
        </p:nvSpPr>
        <p:spPr>
          <a:xfrm>
            <a:off x="685800" y="5195888"/>
            <a:ext cx="7772400" cy="6143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smtClean="0"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13"/>
          <p:cNvSpPr txBox="1">
            <a:spLocks noGrp="1"/>
          </p:cNvSpPr>
          <p:nvPr>
            <p:ph type="title"/>
          </p:nvPr>
        </p:nvSpPr>
        <p:spPr>
          <a:xfrm>
            <a:off x="457200" y="1857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rgbClr val="800000"/>
              </a:buClr>
            </a:pPr>
            <a:r>
              <a:rPr lang="en-US" sz="3600" b="1" smtClean="0">
                <a:latin typeface="Arial" charset="0"/>
                <a:cs typeface="Arial" charset="0"/>
              </a:rPr>
              <a:t>What is a chemical formula?</a:t>
            </a:r>
          </a:p>
        </p:txBody>
      </p:sp>
      <p:sp>
        <p:nvSpPr>
          <p:cNvPr id="34818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lang="en-US" sz="3000" smtClean="0">
                <a:solidFill>
                  <a:srgbClr val="333333"/>
                </a:solidFill>
                <a:latin typeface="Arial" charset="0"/>
                <a:cs typeface="Arial" charset="0"/>
              </a:rPr>
              <a:t>Shows the elements in the compound and the ratio of atoms.</a:t>
            </a:r>
          </a:p>
        </p:txBody>
      </p:sp>
      <p:sp>
        <p:nvSpPr>
          <p:cNvPr id="34819" name="Shape 115"/>
          <p:cNvSpPr>
            <a:spLocks noChangeArrowheads="1"/>
          </p:cNvSpPr>
          <p:nvPr/>
        </p:nvSpPr>
        <p:spPr bwMode="auto">
          <a:xfrm>
            <a:off x="4487863" y="2225675"/>
            <a:ext cx="3454400" cy="4473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20"/>
          <p:cNvSpPr txBox="1">
            <a:spLocks noGrp="1"/>
          </p:cNvSpPr>
          <p:nvPr>
            <p:ph type="title"/>
          </p:nvPr>
        </p:nvSpPr>
        <p:spPr>
          <a:xfrm>
            <a:off x="457200" y="1857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rgbClr val="800000"/>
              </a:buClr>
            </a:pPr>
            <a:r>
              <a:rPr lang="en-US" sz="3600" b="1" smtClean="0">
                <a:latin typeface="Arial" charset="0"/>
                <a:cs typeface="Arial" charset="0"/>
              </a:rPr>
              <a:t>Chemical formula examples:</a:t>
            </a:r>
          </a:p>
        </p:txBody>
      </p:sp>
      <p:sp>
        <p:nvSpPr>
          <p:cNvPr id="36866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lang="en-US" sz="3000" smtClean="0">
                <a:solidFill>
                  <a:srgbClr val="333333"/>
                </a:solidFill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36867" name="Shape 122"/>
          <p:cNvSpPr>
            <a:spLocks noChangeArrowheads="1"/>
          </p:cNvSpPr>
          <p:nvPr/>
        </p:nvSpPr>
        <p:spPr bwMode="auto">
          <a:xfrm>
            <a:off x="1566863" y="1754188"/>
            <a:ext cx="6230937" cy="48133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27"/>
          <p:cNvSpPr txBox="1">
            <a:spLocks noGrp="1"/>
          </p:cNvSpPr>
          <p:nvPr>
            <p:ph type="title"/>
          </p:nvPr>
        </p:nvSpPr>
        <p:spPr>
          <a:xfrm>
            <a:off x="457200" y="1857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rgbClr val="800000"/>
              </a:buClr>
            </a:pPr>
            <a:r>
              <a:rPr lang="en-US" sz="3600" b="1" smtClean="0">
                <a:latin typeface="Arial" charset="0"/>
                <a:cs typeface="Arial" charset="0"/>
              </a:rPr>
              <a:t>When elements are chemically combined..</a:t>
            </a:r>
          </a:p>
        </p:txBody>
      </p:sp>
      <p:sp>
        <p:nvSpPr>
          <p:cNvPr id="38914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lang="en-US" sz="3000" smtClean="0">
                <a:solidFill>
                  <a:srgbClr val="333333"/>
                </a:solidFill>
                <a:latin typeface="Arial" charset="0"/>
                <a:cs typeface="Arial" charset="0"/>
              </a:rPr>
              <a:t>they form compounds having properties that are different from those of the uncombined elements.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33">
            <a:hlinkClick r:id="rId3"/>
          </p:cNvPr>
          <p:cNvSpPr>
            <a:spLocks noChangeArrowheads="1"/>
          </p:cNvSpPr>
          <p:nvPr/>
        </p:nvSpPr>
        <p:spPr bwMode="auto">
          <a:xfrm>
            <a:off x="450850" y="336550"/>
            <a:ext cx="8242300" cy="61849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138">
            <a:hlinkClick r:id="rId3"/>
          </p:cNvPr>
          <p:cNvSpPr>
            <a:spLocks noChangeArrowheads="1"/>
          </p:cNvSpPr>
          <p:nvPr/>
        </p:nvSpPr>
        <p:spPr bwMode="auto">
          <a:xfrm>
            <a:off x="365125" y="273050"/>
            <a:ext cx="8413750" cy="63119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143"/>
          <p:cNvSpPr>
            <a:spLocks noChangeArrowheads="1"/>
          </p:cNvSpPr>
          <p:nvPr/>
        </p:nvSpPr>
        <p:spPr bwMode="auto">
          <a:xfrm>
            <a:off x="1196975" y="315913"/>
            <a:ext cx="6750050" cy="62261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48"/>
          <p:cNvSpPr txBox="1">
            <a:spLocks noGrp="1"/>
          </p:cNvSpPr>
          <p:nvPr>
            <p:ph type="title"/>
          </p:nvPr>
        </p:nvSpPr>
        <p:spPr>
          <a:xfrm>
            <a:off x="457200" y="1857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rgbClr val="800000"/>
              </a:buClr>
            </a:pPr>
            <a:r>
              <a:rPr lang="en-US" sz="3600" b="1" smtClean="0">
                <a:latin typeface="Arial" charset="0"/>
                <a:cs typeface="Arial" charset="0"/>
              </a:rPr>
              <a:t>Goal</a:t>
            </a:r>
          </a:p>
        </p:txBody>
      </p:sp>
      <p:sp>
        <p:nvSpPr>
          <p:cNvPr id="47106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lang="en-US" sz="3000" smtClean="0">
                <a:solidFill>
                  <a:srgbClr val="333333"/>
                </a:solidFill>
                <a:latin typeface="Arial" charset="0"/>
                <a:cs typeface="Arial" charset="0"/>
              </a:rPr>
              <a:t>Students will be able to identify similarities and differences between elements and compounds.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154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094788" cy="68167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58"/>
          <p:cNvSpPr txBox="1">
            <a:spLocks noGrp="1"/>
          </p:cNvSpPr>
          <p:nvPr>
            <p:ph type="title"/>
          </p:nvPr>
        </p:nvSpPr>
        <p:spPr>
          <a:xfrm>
            <a:off x="457200" y="1857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rgbClr val="800000"/>
              </a:buClr>
            </a:pPr>
            <a:r>
              <a:rPr lang="en-US" sz="3600" b="1" smtClean="0">
                <a:latin typeface="Arial" charset="0"/>
                <a:cs typeface="Arial" charset="0"/>
              </a:rPr>
              <a:t>Goal</a:t>
            </a:r>
          </a:p>
        </p:txBody>
      </p:sp>
      <p:sp>
        <p:nvSpPr>
          <p:cNvPr id="18434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lang="en-US" sz="3000" smtClean="0">
                <a:solidFill>
                  <a:srgbClr val="333333"/>
                </a:solidFill>
                <a:latin typeface="Arial" charset="0"/>
                <a:cs typeface="Arial" charset="0"/>
              </a:rPr>
              <a:t>Students will be able to identify similarities and differences between elements and compounds.</a:t>
            </a:r>
          </a:p>
        </p:txBody>
      </p:sp>
      <p:sp>
        <p:nvSpPr>
          <p:cNvPr id="18435" name="Shape 60"/>
          <p:cNvSpPr>
            <a:spLocks noChangeArrowheads="1"/>
          </p:cNvSpPr>
          <p:nvPr/>
        </p:nvSpPr>
        <p:spPr bwMode="auto">
          <a:xfrm>
            <a:off x="3581400" y="2743200"/>
            <a:ext cx="4362450" cy="34099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65"/>
          <p:cNvSpPr txBox="1">
            <a:spLocks noGrp="1"/>
          </p:cNvSpPr>
          <p:nvPr>
            <p:ph type="title"/>
          </p:nvPr>
        </p:nvSpPr>
        <p:spPr>
          <a:xfrm>
            <a:off x="457200" y="1857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rgbClr val="800000"/>
              </a:buClr>
            </a:pPr>
            <a:r>
              <a:rPr lang="en-US" sz="3600" b="1" smtClean="0">
                <a:latin typeface="Arial" charset="0"/>
                <a:cs typeface="Arial" charset="0"/>
              </a:rPr>
              <a:t>What is an element?</a:t>
            </a:r>
          </a:p>
        </p:txBody>
      </p:sp>
      <p:sp>
        <p:nvSpPr>
          <p:cNvPr id="20482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lang="en-US" sz="3000" smtClean="0">
                <a:solidFill>
                  <a:srgbClr val="333333"/>
                </a:solidFill>
                <a:latin typeface="Arial" charset="0"/>
                <a:cs typeface="Arial" charset="0"/>
              </a:rPr>
              <a:t>pure substance that cannot be broken down into any other substance by chemical or physical means.</a:t>
            </a:r>
          </a:p>
        </p:txBody>
      </p:sp>
      <p:sp>
        <p:nvSpPr>
          <p:cNvPr id="20483" name="Shape 67"/>
          <p:cNvSpPr>
            <a:spLocks noChangeArrowheads="1"/>
          </p:cNvSpPr>
          <p:nvPr/>
        </p:nvSpPr>
        <p:spPr bwMode="auto">
          <a:xfrm>
            <a:off x="1050925" y="4041775"/>
            <a:ext cx="7215188" cy="23129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72"/>
          <p:cNvSpPr txBox="1">
            <a:spLocks noGrp="1"/>
          </p:cNvSpPr>
          <p:nvPr>
            <p:ph type="title"/>
          </p:nvPr>
        </p:nvSpPr>
        <p:spPr>
          <a:xfrm>
            <a:off x="457200" y="1857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rgbClr val="800000"/>
              </a:buClr>
            </a:pPr>
            <a:r>
              <a:rPr lang="en-US" sz="3600" b="1" smtClean="0">
                <a:latin typeface="Arial" charset="0"/>
                <a:cs typeface="Arial" charset="0"/>
              </a:rPr>
              <a:t>All matter in the universe...</a:t>
            </a:r>
          </a:p>
        </p:txBody>
      </p:sp>
      <p:sp>
        <p:nvSpPr>
          <p:cNvPr id="22530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lang="en-US" sz="3000" smtClean="0">
                <a:solidFill>
                  <a:srgbClr val="333333"/>
                </a:solidFill>
                <a:latin typeface="Arial" charset="0"/>
                <a:cs typeface="Arial" charset="0"/>
              </a:rPr>
              <a:t>Is made up of over 100 different substances</a:t>
            </a:r>
          </a:p>
        </p:txBody>
      </p:sp>
      <p:sp>
        <p:nvSpPr>
          <p:cNvPr id="22531" name="Shape 74"/>
          <p:cNvSpPr>
            <a:spLocks noChangeArrowheads="1"/>
          </p:cNvSpPr>
          <p:nvPr/>
        </p:nvSpPr>
        <p:spPr bwMode="auto">
          <a:xfrm>
            <a:off x="1952625" y="3260725"/>
            <a:ext cx="5238750" cy="32480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79"/>
          <p:cNvSpPr txBox="1">
            <a:spLocks noGrp="1"/>
          </p:cNvSpPr>
          <p:nvPr>
            <p:ph type="title"/>
          </p:nvPr>
        </p:nvSpPr>
        <p:spPr>
          <a:xfrm>
            <a:off x="457200" y="1857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rgbClr val="800000"/>
              </a:buClr>
            </a:pPr>
            <a:r>
              <a:rPr lang="en-US" sz="3600" b="1" smtClean="0">
                <a:latin typeface="Arial" charset="0"/>
                <a:cs typeface="Arial" charset="0"/>
              </a:rPr>
              <a:t>How can an element be identified?</a:t>
            </a:r>
          </a:p>
        </p:txBody>
      </p:sp>
      <p:sp>
        <p:nvSpPr>
          <p:cNvPr id="24578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lang="en-US" sz="3000" smtClean="0">
                <a:solidFill>
                  <a:srgbClr val="333333"/>
                </a:solidFill>
                <a:latin typeface="Arial" charset="0"/>
                <a:cs typeface="Arial" charset="0"/>
              </a:rPr>
              <a:t>Specific physical and chemical properties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85"/>
          <p:cNvSpPr txBox="1">
            <a:spLocks noGrp="1"/>
          </p:cNvSpPr>
          <p:nvPr>
            <p:ph type="title"/>
          </p:nvPr>
        </p:nvSpPr>
        <p:spPr>
          <a:xfrm>
            <a:off x="457200" y="1857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rgbClr val="800000"/>
              </a:buClr>
            </a:pPr>
            <a:r>
              <a:rPr lang="en-US" sz="3600" b="1" smtClean="0">
                <a:latin typeface="Arial" charset="0"/>
                <a:cs typeface="Arial" charset="0"/>
              </a:rPr>
              <a:t>What is an atom?</a:t>
            </a:r>
          </a:p>
        </p:txBody>
      </p:sp>
      <p:sp>
        <p:nvSpPr>
          <p:cNvPr id="2662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lang="en-US" sz="3000" smtClean="0">
                <a:solidFill>
                  <a:srgbClr val="333333"/>
                </a:solidFill>
                <a:latin typeface="Arial" charset="0"/>
                <a:cs typeface="Arial" charset="0"/>
              </a:rPr>
              <a:t>Basic particle from which all elements are made</a:t>
            </a:r>
          </a:p>
        </p:txBody>
      </p:sp>
      <p:sp>
        <p:nvSpPr>
          <p:cNvPr id="26627" name="Shape 87"/>
          <p:cNvSpPr>
            <a:spLocks noChangeArrowheads="1"/>
          </p:cNvSpPr>
          <p:nvPr/>
        </p:nvSpPr>
        <p:spPr bwMode="auto">
          <a:xfrm>
            <a:off x="2357438" y="2317750"/>
            <a:ext cx="4429125" cy="43243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92"/>
          <p:cNvSpPr txBox="1">
            <a:spLocks noGrp="1"/>
          </p:cNvSpPr>
          <p:nvPr>
            <p:ph type="title"/>
          </p:nvPr>
        </p:nvSpPr>
        <p:spPr>
          <a:xfrm>
            <a:off x="457200" y="1857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rgbClr val="800000"/>
              </a:buClr>
            </a:pPr>
            <a:r>
              <a:rPr lang="en-US" sz="3600" b="1" smtClean="0">
                <a:latin typeface="Arial" charset="0"/>
                <a:cs typeface="Arial" charset="0"/>
              </a:rPr>
              <a:t>What is a chemical bond?</a:t>
            </a:r>
          </a:p>
        </p:txBody>
      </p:sp>
      <p:sp>
        <p:nvSpPr>
          <p:cNvPr id="28674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lang="en-US" sz="3000" smtClean="0">
                <a:solidFill>
                  <a:srgbClr val="333333"/>
                </a:solidFill>
                <a:latin typeface="Arial" charset="0"/>
                <a:cs typeface="Arial" charset="0"/>
              </a:rPr>
              <a:t>Force of attraction between two atoms</a:t>
            </a:r>
          </a:p>
        </p:txBody>
      </p:sp>
      <p:sp>
        <p:nvSpPr>
          <p:cNvPr id="28675" name="Shape 94"/>
          <p:cNvSpPr>
            <a:spLocks noChangeArrowheads="1"/>
          </p:cNvSpPr>
          <p:nvPr/>
        </p:nvSpPr>
        <p:spPr bwMode="auto">
          <a:xfrm>
            <a:off x="903288" y="2339975"/>
            <a:ext cx="7337425" cy="42862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99"/>
          <p:cNvSpPr txBox="1">
            <a:spLocks noGrp="1"/>
          </p:cNvSpPr>
          <p:nvPr>
            <p:ph type="title"/>
          </p:nvPr>
        </p:nvSpPr>
        <p:spPr>
          <a:xfrm>
            <a:off x="457200" y="1857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rgbClr val="800000"/>
              </a:buClr>
            </a:pPr>
            <a:r>
              <a:rPr lang="en-US" sz="3600" b="1" smtClean="0">
                <a:latin typeface="Arial" charset="0"/>
                <a:cs typeface="Arial" charset="0"/>
              </a:rPr>
              <a:t>What is a molecule?</a:t>
            </a:r>
          </a:p>
        </p:txBody>
      </p:sp>
      <p:sp>
        <p:nvSpPr>
          <p:cNvPr id="30722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lang="en-US" sz="3000" smtClean="0">
                <a:solidFill>
                  <a:srgbClr val="333333"/>
                </a:solidFill>
                <a:latin typeface="Arial" charset="0"/>
                <a:cs typeface="Arial" charset="0"/>
              </a:rPr>
              <a:t>Groups of two or more atoms held together by chemical bonds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  <a:buFontTx/>
              <a:buChar char="•"/>
            </a:pPr>
            <a:endParaRPr lang="en-US" sz="3000" smtClean="0">
              <a:solidFill>
                <a:srgbClr val="333333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lang="en-US" sz="3000" smtClean="0">
                <a:solidFill>
                  <a:srgbClr val="333333"/>
                </a:solidFill>
                <a:latin typeface="Arial" charset="0"/>
                <a:cs typeface="Arial" charset="0"/>
              </a:rPr>
              <a:t>Typically referred to as two non-metals.</a:t>
            </a:r>
          </a:p>
        </p:txBody>
      </p:sp>
      <p:sp>
        <p:nvSpPr>
          <p:cNvPr id="30723" name="Shape 101"/>
          <p:cNvSpPr>
            <a:spLocks noChangeArrowheads="1"/>
          </p:cNvSpPr>
          <p:nvPr/>
        </p:nvSpPr>
        <p:spPr bwMode="auto">
          <a:xfrm>
            <a:off x="4191000" y="4010025"/>
            <a:ext cx="4495800" cy="26257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06"/>
          <p:cNvSpPr txBox="1">
            <a:spLocks noGrp="1"/>
          </p:cNvSpPr>
          <p:nvPr>
            <p:ph type="title"/>
          </p:nvPr>
        </p:nvSpPr>
        <p:spPr>
          <a:xfrm>
            <a:off x="457200" y="185738"/>
            <a:ext cx="8229600" cy="1143000"/>
          </a:xfrm>
        </p:spPr>
        <p:txBody>
          <a:bodyPr/>
          <a:lstStyle/>
          <a:p>
            <a:pPr indent="228600" eaLnBrk="1" hangingPunct="1">
              <a:buClr>
                <a:srgbClr val="800000"/>
              </a:buClr>
            </a:pPr>
            <a:r>
              <a:rPr lang="en-US" sz="3600" b="1" smtClean="0">
                <a:latin typeface="Arial" charset="0"/>
                <a:cs typeface="Arial" charset="0"/>
              </a:rPr>
              <a:t>What is a compound?</a:t>
            </a:r>
          </a:p>
        </p:txBody>
      </p:sp>
      <p:sp>
        <p:nvSpPr>
          <p:cNvPr id="32770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590675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lang="en-US" sz="3000" smtClean="0">
                <a:solidFill>
                  <a:srgbClr val="333333"/>
                </a:solidFill>
                <a:latin typeface="Arial" charset="0"/>
                <a:cs typeface="Arial" charset="0"/>
              </a:rPr>
              <a:t>Pure substance made of two or more elements chemically combined in a set ratio.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  <a:buFontTx/>
              <a:buChar char="•"/>
            </a:pPr>
            <a:endParaRPr lang="en-US" sz="3000" smtClean="0">
              <a:solidFill>
                <a:srgbClr val="333333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lang="en-US" sz="3000" smtClean="0">
                <a:solidFill>
                  <a:srgbClr val="333333"/>
                </a:solidFill>
                <a:latin typeface="Arial" charset="0"/>
                <a:cs typeface="Arial" charset="0"/>
              </a:rPr>
              <a:t>Name typically refers to a compound of one metal and one or more non-metals.</a:t>
            </a:r>
          </a:p>
        </p:txBody>
      </p:sp>
      <p:sp>
        <p:nvSpPr>
          <p:cNvPr id="32771" name="Shape 108"/>
          <p:cNvSpPr>
            <a:spLocks noChangeArrowheads="1"/>
          </p:cNvSpPr>
          <p:nvPr/>
        </p:nvSpPr>
        <p:spPr bwMode="auto">
          <a:xfrm>
            <a:off x="5681663" y="4287838"/>
            <a:ext cx="2868612" cy="22701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PresentationFormat>On-screen Show (4:3)</PresentationFormat>
  <Paragraphs>30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Goal 5 – Elements and Compounds</vt:lpstr>
      <vt:lpstr>Goal</vt:lpstr>
      <vt:lpstr>What is an element?</vt:lpstr>
      <vt:lpstr>All matter in the universe...</vt:lpstr>
      <vt:lpstr>How can an element be identified?</vt:lpstr>
      <vt:lpstr>What is an atom?</vt:lpstr>
      <vt:lpstr>What is a chemical bond?</vt:lpstr>
      <vt:lpstr>What is a molecule?</vt:lpstr>
      <vt:lpstr>What is a compound?</vt:lpstr>
      <vt:lpstr>What is a chemical formula?</vt:lpstr>
      <vt:lpstr>Chemical formula examples:</vt:lpstr>
      <vt:lpstr>When elements are chemically combined..</vt:lpstr>
      <vt:lpstr>Slide 13</vt:lpstr>
      <vt:lpstr>Slide 14</vt:lpstr>
      <vt:lpstr>Slide 15</vt:lpstr>
      <vt:lpstr>Goal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5 – Elements and Compounds</dc:title>
  <cp:lastModifiedBy>Grade 6</cp:lastModifiedBy>
  <cp:revision>1</cp:revision>
  <dcterms:modified xsi:type="dcterms:W3CDTF">2013-07-24T19:00:50Z</dcterms:modified>
</cp:coreProperties>
</file>