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CCFF"/>
    <a:srgbClr val="66FF3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68743EF-F0F3-4EF2-86EF-45329A3ECC13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289638-1421-43D9-BAF6-70982914B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C1E693-DD77-4A25-9FB5-B98BB577F7D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323C-8EBA-4A7D-8150-CA713F35E693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B61B1-FC78-4EBE-9D6D-13FDE72C4B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88974-108E-4B39-8F6B-C81D3775F435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E0DB1-F845-4748-99F3-7C225BE21A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B21F4-DB65-4110-ABF4-11EE85953A4D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E4B55-5F4C-4356-A4B9-0FDAD160D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9EE10-08D6-407C-A564-776BF6BEFF4A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5B54FF-30DB-4FEC-A9E9-255B9C821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D239F-8E04-420D-82DD-48723917B3F6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55937-F381-484A-AAE9-6D8270321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9969B-E796-4982-948B-99103EF9AFF7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966E7-A959-4025-A5B9-6E09CE13D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233BD-ABBD-4B4D-A521-2797F8DE4608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D7CF-6BCA-4BCF-A2CA-7E6C423B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ADB41-E7DA-4870-800E-BBD816A82047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32876-7ADD-4647-BC84-4E5253FB3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6E02F-2C2F-4AE8-BAE7-3029DD19010C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E7CE-3F45-4B1B-BE02-ADB5AFD6AA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95B2-8231-4008-B4B3-2072C3477472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31A4C-A5FB-4307-B5DC-A029CB79B6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0581-BEBC-450C-AB07-D7AC9A6C7595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F1B50-A59A-4BE6-8E49-9694252B4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9A482E-3812-4555-9A32-702B8DEF8633}" type="datetimeFigureOut">
              <a:rPr lang="en-US"/>
              <a:pPr>
                <a:defRPr/>
              </a:pPr>
              <a:t>5/3/2013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8FEBFA-4CE4-426D-BF40-EE9135777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470025"/>
          </a:xfrm>
        </p:spPr>
        <p:txBody>
          <a:bodyPr/>
          <a:lstStyle/>
          <a:p>
            <a:r>
              <a:rPr lang="en-US" smtClean="0">
                <a:latin typeface="Comic Sans MS" pitchFamily="66" charset="0"/>
              </a:rPr>
              <a:t>What creates life?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600" y="1828800"/>
            <a:ext cx="6908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Well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life</a:t>
            </a:r>
            <a:r>
              <a:rPr lang="en-US">
                <a:latin typeface="Comic Sans MS" pitchFamily="66" charset="0"/>
              </a:rPr>
              <a:t> creates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life</a:t>
            </a:r>
            <a:r>
              <a:rPr lang="en-US">
                <a:latin typeface="Comic Sans MS" pitchFamily="66" charset="0"/>
              </a:rPr>
              <a:t>!</a:t>
            </a:r>
          </a:p>
          <a:p>
            <a:r>
              <a:rPr lang="en-US">
                <a:latin typeface="Comic Sans MS" pitchFamily="66" charset="0"/>
              </a:rPr>
              <a:t>	This may seem obvious now, but it was not always so… 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3400" y="2743200"/>
            <a:ext cx="6705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Not so long ago, people thought that life could be created. They called this phenomenon… </a:t>
            </a:r>
          </a:p>
          <a:p>
            <a:endParaRPr lang="en-US">
              <a:latin typeface="Comic Sans MS" pitchFamily="66" charset="0"/>
            </a:endParaRPr>
          </a:p>
          <a:p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Spontaneous Generation</a:t>
            </a:r>
            <a:r>
              <a:rPr lang="en-US" b="1">
                <a:latin typeface="Comic Sans MS" pitchFamily="66" charset="0"/>
              </a:rPr>
              <a:t>: the idea that living things can sprout from nonliving things. </a:t>
            </a:r>
            <a:endParaRPr lang="en-US"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3400" y="4495800"/>
            <a:ext cx="8091488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Many people lived near shallow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lakes</a:t>
            </a:r>
            <a:r>
              <a:rPr lang="en-US">
                <a:latin typeface="Comic Sans MS" pitchFamily="66" charset="0"/>
              </a:rPr>
              <a:t> or pools. When the lakes would 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dry </a:t>
            </a:r>
            <a:r>
              <a:rPr lang="en-US">
                <a:latin typeface="Comic Sans MS" pitchFamily="66" charset="0"/>
              </a:rPr>
              <a:t>up many of the fish would die, but no one saw any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alive</a:t>
            </a:r>
            <a:r>
              <a:rPr lang="en-US">
                <a:latin typeface="Comic Sans MS" pitchFamily="66" charset="0"/>
              </a:rPr>
              <a:t>. When </a:t>
            </a:r>
          </a:p>
          <a:p>
            <a:r>
              <a:rPr lang="en-US">
                <a:latin typeface="Comic Sans MS" pitchFamily="66" charset="0"/>
              </a:rPr>
              <a:t>the rainy season returned the lakes would fill back up and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fish, frogs</a:t>
            </a:r>
            <a:r>
              <a:rPr lang="en-US">
                <a:latin typeface="Comic Sans MS" pitchFamily="66" charset="0"/>
              </a:rPr>
              <a:t>, </a:t>
            </a:r>
          </a:p>
          <a:p>
            <a:r>
              <a:rPr lang="en-US">
                <a:latin typeface="Comic Sans MS" pitchFamily="66" charset="0"/>
              </a:rPr>
              <a:t>&amp;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insects</a:t>
            </a:r>
            <a:r>
              <a:rPr lang="en-US">
                <a:latin typeface="Comic Sans MS" pitchFamily="66" charset="0"/>
              </a:rPr>
              <a:t> would thrive once again. The people believed that life had a 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recipe</a:t>
            </a:r>
            <a:r>
              <a:rPr lang="en-US">
                <a:latin typeface="Comic Sans MS" pitchFamily="66" charset="0"/>
              </a:rPr>
              <a:t>. Many people spent their lives trying to discover just the right </a:t>
            </a:r>
          </a:p>
          <a:p>
            <a:r>
              <a:rPr lang="en-US">
                <a:latin typeface="Comic Sans MS" pitchFamily="66" charset="0"/>
              </a:rPr>
              <a:t>combination of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sticks, mud, rocks</a:t>
            </a:r>
            <a:r>
              <a:rPr lang="en-US">
                <a:latin typeface="Comic Sans MS" pitchFamily="66" charset="0"/>
              </a:rPr>
              <a:t>, shells, etc to make these kinds of life.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Two Famous Scientists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600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omic Sans MS" pitchFamily="66" charset="0"/>
              </a:rPr>
              <a:t>Francesco Redi: 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438400"/>
            <a:ext cx="1905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00400" y="1752600"/>
            <a:ext cx="5029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Italian</a:t>
            </a:r>
            <a:r>
              <a:rPr lang="en-US">
                <a:latin typeface="Comic Sans MS" pitchFamily="66" charset="0"/>
              </a:rPr>
              <a:t> doctor in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1600</a:t>
            </a:r>
            <a:r>
              <a:rPr lang="en-US">
                <a:latin typeface="Comic Sans MS" pitchFamily="66" charset="0"/>
              </a:rPr>
              <a:t>. He is among the first documented scientist to perform experiments to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disprove</a:t>
            </a:r>
            <a:r>
              <a:rPr lang="en-US">
                <a:latin typeface="Comic Sans MS" pitchFamily="66" charset="0"/>
              </a:rPr>
              <a:t> the spontaneous generation theory.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124200" y="3124200"/>
            <a:ext cx="46482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Redi disproved the idea that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rotten meat </a:t>
            </a:r>
            <a:r>
              <a:rPr lang="en-US">
                <a:latin typeface="Comic Sans MS" pitchFamily="66" charset="0"/>
              </a:rPr>
              <a:t>spontaneously created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flies</a:t>
            </a:r>
            <a:r>
              <a:rPr lang="en-US">
                <a:latin typeface="Comic Sans MS" pitchFamily="66" charset="0"/>
              </a:rPr>
              <a:t>. He did this through a perfect example of a controlled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experiment</a:t>
            </a:r>
            <a:r>
              <a:rPr lang="en-US">
                <a:latin typeface="Comic Sans MS" pitchFamily="66" charset="0"/>
              </a:rPr>
              <a:t>. </a:t>
            </a:r>
            <a:r>
              <a:rPr lang="en-US" b="1">
                <a:latin typeface="Comic Sans MS" pitchFamily="66" charset="0"/>
              </a:rPr>
              <a:t>[You will need to know about this experiment] </a:t>
            </a:r>
            <a:endParaRPr lang="en-US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Two Famous Scientists</a:t>
            </a:r>
            <a:endParaRPr lang="en-US" smtClean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14400" y="1600200"/>
            <a:ext cx="1371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Louis Pasteur:</a:t>
            </a:r>
            <a:endParaRPr lang="en-US">
              <a:latin typeface="Comic Sans MS" pitchFamily="66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76600" y="1371600"/>
            <a:ext cx="50292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French </a:t>
            </a:r>
            <a:r>
              <a:rPr lang="en-US">
                <a:latin typeface="Comic Sans MS" pitchFamily="66" charset="0"/>
              </a:rPr>
              <a:t>chemist who, in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mid-1800’s</a:t>
            </a:r>
            <a:r>
              <a:rPr lang="en-US">
                <a:latin typeface="Comic Sans MS" pitchFamily="66" charset="0"/>
              </a:rPr>
              <a:t> finally put an end to the theory of spontaneous generation. People had begun to realize that large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, complex </a:t>
            </a:r>
            <a:r>
              <a:rPr lang="en-US">
                <a:latin typeface="Comic Sans MS" pitchFamily="66" charset="0"/>
              </a:rPr>
              <a:t>organisms could not be created, but many held on to the theory that microscopic life could, since it was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simpler</a:t>
            </a:r>
            <a:r>
              <a:rPr lang="en-US">
                <a:latin typeface="Comic Sans MS" pitchFamily="66" charset="0"/>
              </a:rPr>
              <a:t>. They commonly saw it happen in things such as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milk</a:t>
            </a:r>
            <a:r>
              <a:rPr lang="en-US">
                <a:latin typeface="Comic Sans MS" pitchFamily="66" charset="0"/>
              </a:rPr>
              <a:t> &amp;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broth</a:t>
            </a:r>
            <a:r>
              <a:rPr lang="en-US">
                <a:latin typeface="Comic Sans MS" pitchFamily="66" charset="0"/>
              </a:rPr>
              <a:t>.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52800" y="3733800"/>
            <a:ext cx="46482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Pasteur developed a flask that would allow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air</a:t>
            </a:r>
            <a:r>
              <a:rPr lang="en-US">
                <a:latin typeface="Comic Sans MS" pitchFamily="66" charset="0"/>
              </a:rPr>
              <a:t> to pass into the container, but no solid particles like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dust</a:t>
            </a:r>
            <a:r>
              <a:rPr lang="en-US">
                <a:latin typeface="Comic Sans MS" pitchFamily="66" charset="0"/>
              </a:rPr>
              <a:t> could get by. Through his experiment, he showed that high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heat killed </a:t>
            </a:r>
            <a:r>
              <a:rPr lang="en-US">
                <a:latin typeface="Comic Sans MS" pitchFamily="66" charset="0"/>
              </a:rPr>
              <a:t>bacteria. He also showed that these liquids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spoil</a:t>
            </a:r>
            <a:r>
              <a:rPr lang="en-US">
                <a:latin typeface="Comic Sans MS" pitchFamily="66" charset="0"/>
              </a:rPr>
              <a:t> because already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present</a:t>
            </a:r>
            <a:r>
              <a:rPr lang="en-US">
                <a:latin typeface="Comic Sans MS" pitchFamily="66" charset="0"/>
              </a:rPr>
              <a:t> bacteria reproduce, or bacteria from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air</a:t>
            </a:r>
            <a:r>
              <a:rPr lang="en-US">
                <a:latin typeface="Comic Sans MS" pitchFamily="66" charset="0"/>
              </a:rPr>
              <a:t> are allowed to get in. </a:t>
            </a:r>
            <a:r>
              <a:rPr lang="en-US" b="1">
                <a:latin typeface="Comic Sans MS" pitchFamily="66" charset="0"/>
              </a:rPr>
              <a:t>[You will need to know about this experiment]</a:t>
            </a:r>
            <a:endParaRPr lang="en-US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137160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latin typeface="Comic Sans MS" pitchFamily="66" charset="0"/>
              </a:rPr>
              <a:t>Four Basic Needs of All Living Things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524000"/>
            <a:ext cx="48006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Energy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All organisms need to get their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energy</a:t>
            </a:r>
            <a:r>
              <a:rPr lang="en-US" dirty="0">
                <a:latin typeface="Comic Sans MS" pitchFamily="66" charset="0"/>
              </a:rPr>
              <a:t> somewhere. Some people call this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Food</a:t>
            </a:r>
            <a:r>
              <a:rPr lang="en-US" dirty="0">
                <a:latin typeface="Comic Sans MS" pitchFamily="66" charset="0"/>
              </a:rPr>
              <a:t>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There are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three</a:t>
            </a:r>
            <a:r>
              <a:rPr lang="en-US" dirty="0">
                <a:latin typeface="Comic Sans MS" pitchFamily="66" charset="0"/>
              </a:rPr>
              <a:t> different types of organisms if you categorize them by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how</a:t>
            </a:r>
            <a:r>
              <a:rPr lang="en-US" dirty="0">
                <a:latin typeface="Comic Sans MS" pitchFamily="66" charset="0"/>
              </a:rPr>
              <a:t> they get their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food</a:t>
            </a:r>
            <a:r>
              <a:rPr lang="en-US" dirty="0">
                <a:latin typeface="Comic Sans MS" pitchFamily="66" charset="0"/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8200" y="3505200"/>
            <a:ext cx="7620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A.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Autotroph</a:t>
            </a:r>
            <a:r>
              <a:rPr lang="en-US">
                <a:latin typeface="Comic Sans MS" pitchFamily="66" charset="0"/>
              </a:rPr>
              <a:t>: in Greek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Auto</a:t>
            </a:r>
            <a:r>
              <a:rPr lang="en-US">
                <a:latin typeface="Comic Sans MS" pitchFamily="66" charset="0"/>
              </a:rPr>
              <a:t>” means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Self</a:t>
            </a:r>
            <a:r>
              <a:rPr lang="en-US">
                <a:latin typeface="Comic Sans MS" pitchFamily="66" charset="0"/>
              </a:rPr>
              <a:t>” &amp;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Troph</a:t>
            </a:r>
            <a:r>
              <a:rPr lang="en-US">
                <a:latin typeface="Comic Sans MS" pitchFamily="66" charset="0"/>
              </a:rPr>
              <a:t>” means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Feeding</a:t>
            </a:r>
            <a:r>
              <a:rPr lang="en-US">
                <a:latin typeface="Comic Sans MS" pitchFamily="66" charset="0"/>
              </a:rPr>
              <a:t>” </a:t>
            </a:r>
          </a:p>
          <a:p>
            <a:r>
              <a:rPr lang="en-US">
                <a:latin typeface="Comic Sans MS" pitchFamily="66" charset="0"/>
              </a:rPr>
              <a:t>	An Autotroph then, is an organism that can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create food   </a:t>
            </a:r>
          </a:p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            within itself</a:t>
            </a:r>
            <a:r>
              <a:rPr lang="en-US">
                <a:latin typeface="Comic Sans MS" pitchFamily="66" charset="0"/>
              </a:rPr>
              <a:t>. </a:t>
            </a:r>
          </a:p>
          <a:p>
            <a:r>
              <a:rPr lang="en-US">
                <a:latin typeface="Comic Sans MS" pitchFamily="66" charset="0"/>
              </a:rPr>
              <a:t>	Examples: All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Plants</a:t>
            </a:r>
            <a:r>
              <a:rPr lang="en-US">
                <a:latin typeface="Comic Sans MS" pitchFamily="66" charset="0"/>
              </a:rPr>
              <a:t> are Autotrophs. Where do they get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	energy </a:t>
            </a:r>
            <a:r>
              <a:rPr lang="en-US">
                <a:latin typeface="Comic Sans MS" pitchFamily="66" charset="0"/>
              </a:rPr>
              <a:t>to create their own food? 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3581400"/>
            <a:ext cx="744378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mic Sans MS" pitchFamily="66" charset="0"/>
              </a:rPr>
              <a:t>B. Heterotroph: in Greek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Hetero</a:t>
            </a:r>
            <a:r>
              <a:rPr lang="en-US">
                <a:latin typeface="Comic Sans MS" pitchFamily="66" charset="0"/>
              </a:rPr>
              <a:t>” means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others</a:t>
            </a:r>
            <a:r>
              <a:rPr lang="en-US">
                <a:latin typeface="Comic Sans MS" pitchFamily="66" charset="0"/>
              </a:rPr>
              <a:t>” </a:t>
            </a:r>
          </a:p>
          <a:p>
            <a:r>
              <a:rPr lang="en-US">
                <a:latin typeface="Comic Sans MS" pitchFamily="66" charset="0"/>
              </a:rPr>
              <a:t>A Heterotroph then, is an organism that uses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others</a:t>
            </a:r>
            <a:r>
              <a:rPr lang="en-US">
                <a:latin typeface="Comic Sans MS" pitchFamily="66" charset="0"/>
              </a:rPr>
              <a:t> for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food</a:t>
            </a:r>
            <a:r>
              <a:rPr lang="en-US">
                <a:latin typeface="Comic Sans MS" pitchFamily="66" charset="0"/>
              </a:rPr>
              <a:t>. </a:t>
            </a:r>
          </a:p>
          <a:p>
            <a:r>
              <a:rPr lang="en-US">
                <a:latin typeface="Comic Sans MS" pitchFamily="66" charset="0"/>
              </a:rPr>
              <a:t>Examples: Any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Animal</a:t>
            </a:r>
            <a:r>
              <a:rPr lang="en-US">
                <a:latin typeface="Comic Sans MS" pitchFamily="66" charset="0"/>
              </a:rPr>
              <a:t>, whether it eats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meat </a:t>
            </a:r>
            <a:r>
              <a:rPr lang="en-US">
                <a:latin typeface="Comic Sans MS" pitchFamily="66" charset="0"/>
              </a:rPr>
              <a:t>or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plants</a:t>
            </a:r>
            <a:r>
              <a:rPr lang="en-US">
                <a:latin typeface="Comic Sans MS" pitchFamily="66" charset="0"/>
              </a:rPr>
              <a:t>. Where does </a:t>
            </a:r>
          </a:p>
          <a:p>
            <a:r>
              <a:rPr lang="en-US">
                <a:latin typeface="Comic Sans MS" pitchFamily="66" charset="0"/>
              </a:rPr>
              <a:t>the energy they eat ultimately originate? 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562600" y="4953000"/>
            <a:ext cx="12398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The SUN!</a:t>
            </a:r>
            <a:endParaRPr lang="en-US">
              <a:latin typeface="Calibri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562600" y="4419600"/>
            <a:ext cx="1071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The Sun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4"/>
          <p:cNvSpPr txBox="1">
            <a:spLocks noChangeArrowheads="1"/>
          </p:cNvSpPr>
          <p:nvPr/>
        </p:nvSpPr>
        <p:spPr bwMode="auto">
          <a:xfrm>
            <a:off x="914400" y="381000"/>
            <a:ext cx="7391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C. Chemioautotroph: In Greek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Chemo</a:t>
            </a:r>
            <a:r>
              <a:rPr lang="en-US">
                <a:latin typeface="Comic Sans MS" pitchFamily="66" charset="0"/>
              </a:rPr>
              <a:t>” means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Useful Thing</a:t>
            </a:r>
            <a:r>
              <a:rPr lang="en-US">
                <a:latin typeface="Comic Sans MS" pitchFamily="66" charset="0"/>
              </a:rPr>
              <a:t>” but in modern times we use it to mean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Chemicals</a:t>
            </a:r>
            <a:r>
              <a:rPr lang="en-US">
                <a:latin typeface="Comic Sans MS" pitchFamily="66" charset="0"/>
              </a:rPr>
              <a:t>. </a:t>
            </a:r>
          </a:p>
          <a:p>
            <a:r>
              <a:rPr lang="en-US">
                <a:latin typeface="Comic Sans MS" pitchFamily="66" charset="0"/>
              </a:rPr>
              <a:t>	A Chemioautotroph creates it’s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own food </a:t>
            </a:r>
            <a:r>
              <a:rPr lang="en-US">
                <a:latin typeface="Comic Sans MS" pitchFamily="66" charset="0"/>
              </a:rPr>
              <a:t>from chemicals in 	its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environment.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124200" y="2286000"/>
            <a:ext cx="62484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Examples: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Bacteria</a:t>
            </a:r>
            <a:r>
              <a:rPr lang="en-US">
                <a:latin typeface="Comic Sans MS" pitchFamily="66" charset="0"/>
              </a:rPr>
              <a:t> that live near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Deep Ocean Vents </a:t>
            </a:r>
          </a:p>
          <a:p>
            <a:r>
              <a:rPr lang="en-US">
                <a:latin typeface="Comic Sans MS" pitchFamily="66" charset="0"/>
              </a:rPr>
              <a:t>use Hydrogen Sulfide (H</a:t>
            </a:r>
            <a:r>
              <a:rPr lang="en-US" sz="9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S) to create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energy.</a:t>
            </a:r>
            <a:r>
              <a:rPr lang="en-US">
                <a:latin typeface="Comic Sans MS" pitchFamily="66" charset="0"/>
              </a:rPr>
              <a:t> </a:t>
            </a:r>
          </a:p>
          <a:p>
            <a:r>
              <a:rPr lang="en-US">
                <a:latin typeface="Comic Sans MS" pitchFamily="66" charset="0"/>
              </a:rPr>
              <a:t>H</a:t>
            </a:r>
            <a:r>
              <a:rPr lang="en-US" sz="900">
                <a:latin typeface="Comic Sans MS" pitchFamily="66" charset="0"/>
              </a:rPr>
              <a:t>2</a:t>
            </a:r>
            <a:r>
              <a:rPr lang="en-US">
                <a:latin typeface="Comic Sans MS" pitchFamily="66" charset="0"/>
              </a:rPr>
              <a:t>S would be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lethal </a:t>
            </a:r>
            <a:r>
              <a:rPr lang="en-US">
                <a:latin typeface="Comic Sans MS" pitchFamily="66" charset="0"/>
              </a:rPr>
              <a:t>in even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small</a:t>
            </a:r>
            <a:r>
              <a:rPr lang="en-US">
                <a:latin typeface="Comic Sans MS" pitchFamily="66" charset="0"/>
              </a:rPr>
              <a:t> doses to any of you. Plus, these bacteria live in water that can be warmer than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80</a:t>
            </a:r>
            <a:r>
              <a:rPr lang="en-US">
                <a:latin typeface="Comic Sans MS" pitchFamily="66" charset="0"/>
              </a:rPr>
              <a:t> °C (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186+ </a:t>
            </a:r>
            <a:r>
              <a:rPr lang="en-US">
                <a:latin typeface="Comic Sans MS" pitchFamily="66" charset="0"/>
              </a:rPr>
              <a:t>°F) These creatures (and those that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feed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upon</a:t>
            </a:r>
            <a:r>
              <a:rPr lang="en-US">
                <a:latin typeface="Comic Sans MS" pitchFamily="66" charset="0"/>
              </a:rPr>
              <a:t> them) are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ONLY</a:t>
            </a:r>
            <a:r>
              <a:rPr lang="en-US">
                <a:latin typeface="Comic Sans MS" pitchFamily="66" charset="0"/>
              </a:rPr>
              <a:t> creatures on </a:t>
            </a:r>
          </a:p>
          <a:p>
            <a:r>
              <a:rPr lang="en-US">
                <a:latin typeface="Comic Sans MS" pitchFamily="66" charset="0"/>
              </a:rPr>
              <a:t>Earth that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do not </a:t>
            </a:r>
            <a:r>
              <a:rPr lang="en-US">
                <a:latin typeface="Comic Sans MS" pitchFamily="66" charset="0"/>
              </a:rPr>
              <a:t>depend on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SUN</a:t>
            </a:r>
            <a:r>
              <a:rPr lang="en-US">
                <a:latin typeface="Comic Sans MS" pitchFamily="66" charset="0"/>
              </a:rPr>
              <a:t> for survival.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76400"/>
            <a:ext cx="2667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3"/>
          <p:cNvSpPr txBox="1">
            <a:spLocks noChangeArrowheads="1"/>
          </p:cNvSpPr>
          <p:nvPr/>
        </p:nvSpPr>
        <p:spPr bwMode="auto">
          <a:xfrm>
            <a:off x="914400" y="457200"/>
            <a:ext cx="594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2.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Water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9906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Water</a:t>
            </a:r>
            <a:r>
              <a:rPr lang="en-US">
                <a:latin typeface="Comic Sans MS" pitchFamily="66" charset="0"/>
              </a:rPr>
              <a:t> is known as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Universal Solvent</a:t>
            </a:r>
            <a:r>
              <a:rPr lang="en-US">
                <a:latin typeface="Comic Sans MS" pitchFamily="66" charset="0"/>
              </a:rPr>
              <a:t>. </a:t>
            </a:r>
          </a:p>
          <a:p>
            <a:r>
              <a:rPr lang="en-US">
                <a:latin typeface="Comic Sans MS" pitchFamily="66" charset="0"/>
              </a:rPr>
              <a:t>This is because it can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dissolve</a:t>
            </a:r>
            <a:r>
              <a:rPr lang="en-US">
                <a:latin typeface="Comic Sans MS" pitchFamily="66" charset="0"/>
              </a:rPr>
              <a:t> nearly every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chemical</a:t>
            </a:r>
            <a:r>
              <a:rPr lang="en-US">
                <a:latin typeface="Comic Sans MS" pitchFamily="66" charset="0"/>
              </a:rPr>
              <a:t>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19812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Every organism needs water in order to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move nutrients </a:t>
            </a:r>
            <a:r>
              <a:rPr lang="en-US">
                <a:latin typeface="Comic Sans MS" pitchFamily="66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wastes</a:t>
            </a:r>
            <a:r>
              <a:rPr lang="en-US">
                <a:latin typeface="Comic Sans MS" pitchFamily="66" charset="0"/>
              </a:rPr>
              <a:t> around inside the body. In humans, nutrients are constantly being brought to organs and waste is taken away from organs. All of this happens in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blood</a:t>
            </a:r>
            <a:r>
              <a:rPr lang="en-US">
                <a:latin typeface="Comic Sans MS" pitchFamily="66" charset="0"/>
              </a:rPr>
              <a:t>, which is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92%</a:t>
            </a:r>
            <a:r>
              <a:rPr lang="en-US">
                <a:latin typeface="Comic Sans MS" pitchFamily="66" charset="0"/>
              </a:rPr>
              <a:t> water.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62000" y="33528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Water is also important because many of the chemical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reactions</a:t>
            </a:r>
            <a:r>
              <a:rPr lang="en-US">
                <a:latin typeface="Comic Sans MS" pitchFamily="66" charset="0"/>
              </a:rPr>
              <a:t> that your body needs to survive cannot happen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without</a:t>
            </a:r>
            <a:r>
              <a:rPr lang="en-US">
                <a:latin typeface="Comic Sans MS" pitchFamily="66" charset="0"/>
              </a:rPr>
              <a:t> water. Medicines are designed to be taken with water. If you eat a pill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without</a:t>
            </a:r>
            <a:r>
              <a:rPr lang="en-US">
                <a:latin typeface="Comic Sans MS" pitchFamily="66" charset="0"/>
              </a:rPr>
              <a:t> a glass of water, that medicine will not work nearly as well.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14400" y="4876800"/>
            <a:ext cx="7620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Many organisms can live for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weeks</a:t>
            </a:r>
            <a:r>
              <a:rPr lang="en-US">
                <a:latin typeface="Comic Sans MS" pitchFamily="66" charset="0"/>
              </a:rPr>
              <a:t> without any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food</a:t>
            </a:r>
            <a:r>
              <a:rPr lang="en-US">
                <a:latin typeface="Comic Sans MS" pitchFamily="66" charset="0"/>
              </a:rPr>
              <a:t>, but very few can survive for more than a couple of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days</a:t>
            </a:r>
            <a:r>
              <a:rPr lang="en-US">
                <a:latin typeface="Comic Sans MS" pitchFamily="66" charset="0"/>
              </a:rPr>
              <a:t> without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water!</a:t>
            </a:r>
            <a:r>
              <a:rPr lang="en-US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ChangeArrowheads="1"/>
          </p:cNvSpPr>
          <p:nvPr/>
        </p:nvSpPr>
        <p:spPr bwMode="auto">
          <a:xfrm>
            <a:off x="762000" y="609600"/>
            <a:ext cx="180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3.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Living Space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90600" y="121920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“A man’s home is his castle!” Well, people aren’t the only ones that need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space. Every </a:t>
            </a:r>
            <a:r>
              <a:rPr lang="en-US">
                <a:latin typeface="Comic Sans MS" pitchFamily="66" charset="0"/>
              </a:rPr>
              <a:t>organism needs a place to live. When that space is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limited</a:t>
            </a:r>
            <a:r>
              <a:rPr lang="en-US">
                <a:latin typeface="Comic Sans MS" pitchFamily="66" charset="0"/>
              </a:rPr>
              <a:t>, some organisms can be very effective at keeping others out. This is called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competition</a:t>
            </a:r>
            <a:r>
              <a:rPr lang="en-US">
                <a:latin typeface="Comic Sans MS" pitchFamily="66" charset="0"/>
              </a:rPr>
              <a:t>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14400" y="3505200"/>
            <a:ext cx="45720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Competition occurs whenever there is any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resource</a:t>
            </a:r>
            <a:r>
              <a:rPr lang="en-US">
                <a:latin typeface="Comic Sans MS" pitchFamily="66" charset="0"/>
              </a:rPr>
              <a:t> that must be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shared </a:t>
            </a:r>
            <a:r>
              <a:rPr lang="en-US">
                <a:latin typeface="Comic Sans MS" pitchFamily="66" charset="0"/>
              </a:rPr>
              <a:t>between two organisms. Anything that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limits</a:t>
            </a:r>
            <a:r>
              <a:rPr lang="en-US">
                <a:latin typeface="Comic Sans MS" pitchFamily="66" charset="0"/>
              </a:rPr>
              <a:t> the number of organisms that can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live</a:t>
            </a:r>
            <a:r>
              <a:rPr lang="en-US">
                <a:latin typeface="Comic Sans MS" pitchFamily="66" charset="0"/>
              </a:rPr>
              <a:t> in a certain place is called a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Limiting Factor</a:t>
            </a:r>
            <a:r>
              <a:rPr lang="en-US">
                <a:latin typeface="Comic Sans MS" pitchFamily="66" charset="0"/>
              </a:rPr>
              <a:t>. Competition is the driving force behind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Evolution. 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638800" y="9144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When organisms are competing </a:t>
            </a:r>
          </a:p>
          <a:p>
            <a:r>
              <a:rPr lang="en-US">
                <a:latin typeface="Comic Sans MS" pitchFamily="66" charset="0"/>
              </a:rPr>
              <a:t>over living space their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options</a:t>
            </a:r>
          </a:p>
          <a:p>
            <a:r>
              <a:rPr lang="en-US">
                <a:latin typeface="Comic Sans MS" pitchFamily="66" charset="0"/>
              </a:rPr>
              <a:t> are to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force</a:t>
            </a:r>
            <a:r>
              <a:rPr lang="en-US">
                <a:latin typeface="Comic Sans MS" pitchFamily="66" charset="0"/>
              </a:rPr>
              <a:t>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the others out</a:t>
            </a:r>
            <a:r>
              <a:rPr lang="en-US">
                <a:latin typeface="Comic Sans MS" pitchFamily="66" charset="0"/>
              </a:rPr>
              <a:t>, </a:t>
            </a:r>
          </a:p>
          <a:p>
            <a:r>
              <a:rPr lang="en-US">
                <a:latin typeface="Comic Sans MS" pitchFamily="66" charset="0"/>
              </a:rPr>
              <a:t>or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move</a:t>
            </a:r>
            <a:r>
              <a:rPr lang="en-US">
                <a:latin typeface="Comic Sans MS" pitchFamily="66" charset="0"/>
              </a:rPr>
              <a:t>. Not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all </a:t>
            </a:r>
            <a:r>
              <a:rPr lang="en-US">
                <a:latin typeface="Comic Sans MS" pitchFamily="66" charset="0"/>
              </a:rPr>
              <a:t>organisms</a:t>
            </a:r>
          </a:p>
          <a:p>
            <a:r>
              <a:rPr lang="en-US">
                <a:latin typeface="Comic Sans MS" pitchFamily="66" charset="0"/>
              </a:rPr>
              <a:t>have the option of </a:t>
            </a:r>
          </a:p>
          <a:p>
            <a:r>
              <a:rPr lang="en-US">
                <a:latin typeface="Comic Sans MS" pitchFamily="66" charset="0"/>
              </a:rPr>
              <a:t>moving (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plants</a:t>
            </a:r>
            <a:r>
              <a:rPr lang="en-US">
                <a:latin typeface="Comic Sans MS" pitchFamily="66" charset="0"/>
              </a:rPr>
              <a:t>). 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ChangeArrowheads="1"/>
          </p:cNvSpPr>
          <p:nvPr/>
        </p:nvSpPr>
        <p:spPr bwMode="auto">
          <a:xfrm>
            <a:off x="533400" y="457200"/>
            <a:ext cx="34559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omic Sans MS" pitchFamily="66" charset="0"/>
              </a:rPr>
              <a:t>4. </a:t>
            </a:r>
            <a:r>
              <a:rPr lang="en-US" b="1">
                <a:solidFill>
                  <a:srgbClr val="FF0000"/>
                </a:solidFill>
                <a:latin typeface="Comic Sans MS" pitchFamily="66" charset="0"/>
              </a:rPr>
              <a:t>Stable Internal Condition </a:t>
            </a:r>
            <a:endParaRPr lang="en-US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609600" y="990600"/>
            <a:ext cx="7772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Every organism needs to be able to maintain its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 inside </a:t>
            </a:r>
            <a:r>
              <a:rPr lang="en-US">
                <a:latin typeface="Comic Sans MS" pitchFamily="66" charset="0"/>
              </a:rPr>
              <a:t>functions even under the most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drastic environmental changes. </a:t>
            </a: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609600" y="1981200"/>
            <a:ext cx="7848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When talking about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temperature</a:t>
            </a:r>
            <a:r>
              <a:rPr lang="en-US">
                <a:latin typeface="Comic Sans MS" pitchFamily="66" charset="0"/>
              </a:rPr>
              <a:t>, some animals are “warm blooded” while others are “cold blooded.” We are warm blooded because we can use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energy </a:t>
            </a:r>
            <a:r>
              <a:rPr lang="en-US">
                <a:latin typeface="Comic Sans MS" pitchFamily="66" charset="0"/>
              </a:rPr>
              <a:t>to keep our internal temperature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high</a:t>
            </a:r>
            <a:r>
              <a:rPr lang="en-US">
                <a:latin typeface="Comic Sans MS" pitchFamily="66" charset="0"/>
              </a:rPr>
              <a:t>. This allows us to always be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active. Reptiles </a:t>
            </a:r>
            <a:r>
              <a:rPr lang="en-US">
                <a:latin typeface="Comic Sans MS" pitchFamily="66" charset="0"/>
              </a:rPr>
              <a:t>and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fish</a:t>
            </a:r>
            <a:r>
              <a:rPr lang="en-US">
                <a:latin typeface="Comic Sans MS" pitchFamily="66" charset="0"/>
              </a:rPr>
              <a:t> cannot do this; they must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bask</a:t>
            </a:r>
            <a:r>
              <a:rPr lang="en-US">
                <a:latin typeface="Comic Sans MS" pitchFamily="66" charset="0"/>
              </a:rPr>
              <a:t> in the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sun</a:t>
            </a:r>
            <a:r>
              <a:rPr lang="en-US">
                <a:latin typeface="Comic Sans MS" pitchFamily="66" charset="0"/>
              </a:rPr>
              <a:t> to stay warm. When the climate gets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cold</a:t>
            </a:r>
            <a:r>
              <a:rPr lang="en-US">
                <a:latin typeface="Comic Sans MS" pitchFamily="66" charset="0"/>
              </a:rPr>
              <a:t>, their body temperature drops and they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cannot</a:t>
            </a:r>
            <a:r>
              <a:rPr lang="en-US">
                <a:latin typeface="Comic Sans MS" pitchFamily="66" charset="0"/>
              </a:rPr>
              <a:t> function properly. </a:t>
            </a:r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304800" y="3886200"/>
            <a:ext cx="85344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Another example is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clams</a:t>
            </a:r>
            <a:r>
              <a:rPr lang="en-US">
                <a:latin typeface="Comic Sans MS" pitchFamily="66" charset="0"/>
              </a:rPr>
              <a:t> that live on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ocean</a:t>
            </a:r>
            <a:r>
              <a:rPr lang="en-US">
                <a:latin typeface="Comic Sans MS" pitchFamily="66" charset="0"/>
              </a:rPr>
              <a:t> beaches. These organisms need to survive under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water</a:t>
            </a:r>
            <a:r>
              <a:rPr lang="en-US">
                <a:latin typeface="Comic Sans MS" pitchFamily="66" charset="0"/>
              </a:rPr>
              <a:t> during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high</a:t>
            </a:r>
            <a:r>
              <a:rPr lang="en-US">
                <a:latin typeface="Comic Sans MS" pitchFamily="66" charset="0"/>
              </a:rPr>
              <a:t> tide and also exposed to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air</a:t>
            </a:r>
            <a:r>
              <a:rPr lang="en-US">
                <a:latin typeface="Comic Sans MS" pitchFamily="66" charset="0"/>
              </a:rPr>
              <a:t> during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low</a:t>
            </a:r>
            <a:r>
              <a:rPr lang="en-US">
                <a:latin typeface="Comic Sans MS" pitchFamily="66" charset="0"/>
              </a:rPr>
              <a:t> tide. This is no easy feat; most organisms would die within half-a-day in this environment. Clams can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seal</a:t>
            </a:r>
            <a:r>
              <a:rPr lang="en-US">
                <a:latin typeface="Comic Sans MS" pitchFamily="66" charset="0"/>
              </a:rPr>
              <a:t> themselves so tight, though, that they trap enough ocean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water</a:t>
            </a:r>
            <a:r>
              <a:rPr lang="en-US">
                <a:latin typeface="Comic Sans MS" pitchFamily="66" charset="0"/>
              </a:rPr>
              <a:t> inside them during high tide that they don’t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dry</a:t>
            </a:r>
            <a:r>
              <a:rPr lang="en-US">
                <a:latin typeface="Comic Sans MS" pitchFamily="66" charset="0"/>
              </a:rPr>
              <a:t> out during low tide. </a:t>
            </a:r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04800" y="5791200"/>
            <a:ext cx="838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Being able to do this is called 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Homeostasis</a:t>
            </a:r>
            <a:r>
              <a:rPr lang="en-US">
                <a:latin typeface="Comic Sans MS" pitchFamily="66" charset="0"/>
              </a:rPr>
              <a:t>. </a:t>
            </a:r>
          </a:p>
          <a:p>
            <a:r>
              <a:rPr lang="en-US">
                <a:latin typeface="Comic Sans MS" pitchFamily="66" charset="0"/>
              </a:rPr>
              <a:t>	In Greek “Homeo” is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Same</a:t>
            </a:r>
            <a:r>
              <a:rPr lang="en-US">
                <a:latin typeface="Comic Sans MS" pitchFamily="66" charset="0"/>
              </a:rPr>
              <a:t>” &amp;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Stasis</a:t>
            </a:r>
            <a:r>
              <a:rPr lang="en-US">
                <a:latin typeface="Comic Sans MS" pitchFamily="66" charset="0"/>
              </a:rPr>
              <a:t>” is “</a:t>
            </a:r>
            <a:r>
              <a:rPr lang="en-US">
                <a:solidFill>
                  <a:srgbClr val="FF0000"/>
                </a:solidFill>
                <a:latin typeface="Comic Sans MS" pitchFamily="66" charset="0"/>
              </a:rPr>
              <a:t>State</a:t>
            </a:r>
            <a:r>
              <a:rPr lang="en-US">
                <a:latin typeface="Comic Sans MS" pitchFamily="66" charset="0"/>
              </a:rPr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919</Words>
  <Application>Microsoft Office PowerPoint</Application>
  <PresentationFormat>On-screen Show (4:3)</PresentationFormat>
  <Paragraphs>62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Arial</vt:lpstr>
      <vt:lpstr>Comic Sans MS</vt:lpstr>
      <vt:lpstr>Office Theme</vt:lpstr>
      <vt:lpstr>What creates life?</vt:lpstr>
      <vt:lpstr>Two Famous Scientists</vt:lpstr>
      <vt:lpstr>Two Famous Scientists</vt:lpstr>
      <vt:lpstr>Four Basic Needs of All Living Things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creates life?</dc:title>
  <dc:creator>Owner</dc:creator>
  <cp:lastModifiedBy>Student</cp:lastModifiedBy>
  <cp:revision>2</cp:revision>
  <dcterms:created xsi:type="dcterms:W3CDTF">2013-04-20T14:45:55Z</dcterms:created>
  <dcterms:modified xsi:type="dcterms:W3CDTF">2013-05-03T12:10:36Z</dcterms:modified>
</cp:coreProperties>
</file>